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ADB"/>
          </a:solidFill>
        </a:fill>
      </a:tcStyle>
    </a:wholeTbl>
    <a:band2H>
      <a:tcTxStyle b="def" i="def"/>
      <a:tcStyle>
        <a:tcBdr/>
        <a:fill>
          <a:solidFill>
            <a:srgbClr val="E6ED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D7CB"/>
          </a:solidFill>
        </a:fill>
      </a:tcStyle>
    </a:wholeTbl>
    <a:band2H>
      <a:tcTxStyle b="def" i="def"/>
      <a:tcStyle>
        <a:tcBdr/>
        <a:fill>
          <a:solidFill>
            <a:srgbClr val="F3EC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3" name="Shape 173"/>
          <p:cNvSpPr/>
          <p:nvPr>
            <p:ph type="sldImg"/>
          </p:nvPr>
        </p:nvSpPr>
        <p:spPr>
          <a:xfrm>
            <a:off x="1143000" y="685800"/>
            <a:ext cx="4572000" cy="3429000"/>
          </a:xfrm>
          <a:prstGeom prst="rect">
            <a:avLst/>
          </a:prstGeom>
        </p:spPr>
        <p:txBody>
          <a:bodyPr/>
          <a:lstStyle/>
          <a:p>
            <a:pPr/>
          </a:p>
        </p:txBody>
      </p:sp>
      <p:sp>
        <p:nvSpPr>
          <p:cNvPr id="174" name="Shape 17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mn-lt"/>
        <a:ea typeface="+mn-ea"/>
        <a:cs typeface="+mn-cs"/>
        <a:sym typeface="Lucida Grande"/>
      </a:defRPr>
    </a:lvl1pPr>
    <a:lvl2pPr indent="228600" defTabSz="457200" latinLnBrk="0">
      <a:defRPr sz="2200">
        <a:latin typeface="+mn-lt"/>
        <a:ea typeface="+mn-ea"/>
        <a:cs typeface="+mn-cs"/>
        <a:sym typeface="Lucida Grande"/>
      </a:defRPr>
    </a:lvl2pPr>
    <a:lvl3pPr indent="457200" defTabSz="457200" latinLnBrk="0">
      <a:defRPr sz="2200">
        <a:latin typeface="+mn-lt"/>
        <a:ea typeface="+mn-ea"/>
        <a:cs typeface="+mn-cs"/>
        <a:sym typeface="Lucida Grande"/>
      </a:defRPr>
    </a:lvl3pPr>
    <a:lvl4pPr indent="685800" defTabSz="457200" latinLnBrk="0">
      <a:defRPr sz="2200">
        <a:latin typeface="+mn-lt"/>
        <a:ea typeface="+mn-ea"/>
        <a:cs typeface="+mn-cs"/>
        <a:sym typeface="Lucida Grande"/>
      </a:defRPr>
    </a:lvl4pPr>
    <a:lvl5pPr indent="914400" defTabSz="457200" latinLnBrk="0">
      <a:defRPr sz="2200">
        <a:latin typeface="+mn-lt"/>
        <a:ea typeface="+mn-ea"/>
        <a:cs typeface="+mn-cs"/>
        <a:sym typeface="Lucida Grande"/>
      </a:defRPr>
    </a:lvl5pPr>
    <a:lvl6pPr indent="1143000" defTabSz="457200" latinLnBrk="0">
      <a:defRPr sz="2200">
        <a:latin typeface="+mn-lt"/>
        <a:ea typeface="+mn-ea"/>
        <a:cs typeface="+mn-cs"/>
        <a:sym typeface="Lucida Grande"/>
      </a:defRPr>
    </a:lvl6pPr>
    <a:lvl7pPr indent="1371600" defTabSz="457200" latinLnBrk="0">
      <a:defRPr sz="2200">
        <a:latin typeface="+mn-lt"/>
        <a:ea typeface="+mn-ea"/>
        <a:cs typeface="+mn-cs"/>
        <a:sym typeface="Lucida Grande"/>
      </a:defRPr>
    </a:lvl7pPr>
    <a:lvl8pPr indent="1600200" defTabSz="457200" latinLnBrk="0">
      <a:defRPr sz="2200">
        <a:latin typeface="+mn-lt"/>
        <a:ea typeface="+mn-ea"/>
        <a:cs typeface="+mn-cs"/>
        <a:sym typeface="Lucida Grande"/>
      </a:defRPr>
    </a:lvl8pPr>
    <a:lvl9pPr indent="1828800" defTabSz="457200" latinLnBrk="0">
      <a:defRPr sz="2200">
        <a:latin typeface="+mn-lt"/>
        <a:ea typeface="+mn-ea"/>
        <a:cs typeface="+mn-cs"/>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1600200" y="635000"/>
            <a:ext cx="9779000" cy="59182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91500"/>
            <a:ext cx="10464800" cy="12192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21"/>
          </p:nvPr>
        </p:nvSpPr>
        <p:spPr>
          <a:xfrm>
            <a:off x="6718300" y="762000"/>
            <a:ext cx="5334000" cy="82423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762000"/>
            <a:ext cx="5334000" cy="40005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5003800"/>
            <a:ext cx="5334000" cy="40005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xfrm>
            <a:off x="6311798" y="9245600"/>
            <a:ext cx="368504" cy="3810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21"/>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81000" indent="-381000">
              <a:spcBef>
                <a:spcPts val="3800"/>
              </a:spcBef>
              <a:defRPr sz="2800"/>
            </a:lvl1pPr>
            <a:lvl2pPr marL="762000" indent="-381000">
              <a:spcBef>
                <a:spcPts val="3800"/>
              </a:spcBef>
              <a:defRPr sz="2800"/>
            </a:lvl2pPr>
            <a:lvl3pPr marL="1143000" indent="-381000">
              <a:spcBef>
                <a:spcPts val="3800"/>
              </a:spcBef>
              <a:defRPr sz="2800"/>
            </a:lvl3pPr>
            <a:lvl4pPr marL="1524000" indent="-381000">
              <a:spcBef>
                <a:spcPts val="3800"/>
              </a:spcBef>
              <a:defRPr sz="2800"/>
            </a:lvl4pPr>
            <a:lvl5pPr marL="1905000" indent="-381000">
              <a:spcBef>
                <a:spcPts val="38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21"/>
          </p:nvPr>
        </p:nvSpPr>
        <p:spPr>
          <a:xfrm>
            <a:off x="6718300" y="5092700"/>
            <a:ext cx="5334000" cy="3898900"/>
          </a:xfrm>
          <a:prstGeom prst="rect">
            <a:avLst/>
          </a:prstGeom>
        </p:spPr>
        <p:txBody>
          <a:bodyPr lIns="91439" tIns="45719" rIns="91439" bIns="45719" anchor="t">
            <a:noAutofit/>
          </a:bodyPr>
          <a:lstStyle/>
          <a:p>
            <a:pPr/>
          </a:p>
        </p:txBody>
      </p:sp>
      <p:sp>
        <p:nvSpPr>
          <p:cNvPr id="84" name="Image"/>
          <p:cNvSpPr/>
          <p:nvPr>
            <p:ph type="pic" sz="quarter" idx="22"/>
          </p:nvPr>
        </p:nvSpPr>
        <p:spPr>
          <a:xfrm>
            <a:off x="6718300" y="762000"/>
            <a:ext cx="5334000" cy="3898900"/>
          </a:xfrm>
          <a:prstGeom prst="rect">
            <a:avLst/>
          </a:prstGeom>
        </p:spPr>
        <p:txBody>
          <a:bodyPr lIns="91439" tIns="45719" rIns="91439" bIns="45719" anchor="t">
            <a:noAutofit/>
          </a:bodyPr>
          <a:lstStyle/>
          <a:p>
            <a:pPr/>
          </a:p>
        </p:txBody>
      </p:sp>
      <p:sp>
        <p:nvSpPr>
          <p:cNvPr id="85" name="Image"/>
          <p:cNvSpPr/>
          <p:nvPr>
            <p:ph type="pic" sz="half" idx="23"/>
          </p:nvPr>
        </p:nvSpPr>
        <p:spPr>
          <a:xfrm>
            <a:off x="952500" y="762884"/>
            <a:ext cx="5334000" cy="8229601"/>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1270000" y="6362700"/>
            <a:ext cx="10464800" cy="533400"/>
          </a:xfrm>
          <a:prstGeom prst="rect">
            <a:avLst/>
          </a:prstGeom>
        </p:spPr>
        <p:txBody>
          <a:bodyPr/>
          <a:lstStyle>
            <a:lvl1pPr marL="0" indent="0" algn="ctr">
              <a:spcBef>
                <a:spcPts val="0"/>
              </a:spcBef>
              <a:buSzTx/>
              <a:buNone/>
              <a:defRPr b="1" sz="2800">
                <a:latin typeface="+mj-lt"/>
                <a:ea typeface="+mj-ea"/>
                <a:cs typeface="+mj-cs"/>
                <a:sym typeface="Helvetica"/>
              </a:defRPr>
            </a:lvl1pPr>
            <a:lvl2pPr marL="794083" indent="-336883" algn="ctr">
              <a:spcBef>
                <a:spcPts val="0"/>
              </a:spcBef>
              <a:defRPr b="1" sz="2800">
                <a:latin typeface="+mj-lt"/>
                <a:ea typeface="+mj-ea"/>
                <a:cs typeface="+mj-cs"/>
                <a:sym typeface="Helvetica"/>
              </a:defRPr>
            </a:lvl2pPr>
            <a:lvl3pPr marL="1251283" indent="-336883" algn="ctr">
              <a:spcBef>
                <a:spcPts val="0"/>
              </a:spcBef>
              <a:defRPr b="1" sz="2800">
                <a:latin typeface="+mj-lt"/>
                <a:ea typeface="+mj-ea"/>
                <a:cs typeface="+mj-cs"/>
                <a:sym typeface="Helvetica"/>
              </a:defRPr>
            </a:lvl3pPr>
            <a:lvl4pPr marL="1708484" indent="-336883" algn="ctr">
              <a:spcBef>
                <a:spcPts val="0"/>
              </a:spcBef>
              <a:defRPr b="1" sz="2800">
                <a:latin typeface="+mj-lt"/>
                <a:ea typeface="+mj-ea"/>
                <a:cs typeface="+mj-cs"/>
                <a:sym typeface="Helvetica"/>
              </a:defRPr>
            </a:lvl4pPr>
            <a:lvl5pPr marL="2165684" indent="-336884" algn="ctr">
              <a:spcBef>
                <a:spcPts val="0"/>
              </a:spcBef>
              <a:defRPr b="1" sz="2800">
                <a:latin typeface="+mj-lt"/>
                <a:ea typeface="+mj-ea"/>
                <a:cs typeface="+mj-cs"/>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1270000" y="4254500"/>
            <a:ext cx="10464800" cy="711200"/>
          </a:xfrm>
          <a:prstGeom prst="rect">
            <a:avLst/>
          </a:prstGeom>
        </p:spPr>
        <p:txBody>
          <a:bodyPr/>
          <a:lstStyle/>
          <a:p>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p>
            <a:pPr/>
            <a:r>
              <a:t>Title Text</a:t>
            </a:r>
          </a:p>
        </p:txBody>
      </p:sp>
      <p:sp>
        <p:nvSpPr>
          <p:cNvPr id="11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126" name="Line"/>
          <p:cNvSpPr/>
          <p:nvPr/>
        </p:nvSpPr>
        <p:spPr>
          <a:xfrm flipV="1">
            <a:off x="507999" y="9245596"/>
            <a:ext cx="11988803" cy="5"/>
          </a:xfrm>
          <a:prstGeom prst="line">
            <a:avLst/>
          </a:prstGeom>
          <a:ln w="76200">
            <a:solidFill>
              <a:srgbClr val="444444">
                <a:alpha val="30000"/>
              </a:srgbClr>
            </a:solidFill>
            <a:miter lim="400000"/>
          </a:ln>
        </p:spPr>
        <p:txBody>
          <a:bodyPr lIns="45718" tIns="45718" rIns="45718" bIns="45718"/>
          <a:lstStyle/>
          <a:p>
            <a:pPr>
              <a:defRPr sz="3600">
                <a:solidFill>
                  <a:srgbClr val="606060"/>
                </a:solidFill>
                <a:latin typeface="Helvetica Neue"/>
                <a:ea typeface="Helvetica Neue"/>
                <a:cs typeface="Helvetica Neue"/>
                <a:sym typeface="Helvetica Neue"/>
              </a:defRPr>
            </a:pPr>
          </a:p>
        </p:txBody>
      </p:sp>
      <p:sp>
        <p:nvSpPr>
          <p:cNvPr id="127" name="Line"/>
          <p:cNvSpPr/>
          <p:nvPr/>
        </p:nvSpPr>
        <p:spPr>
          <a:xfrm flipV="1">
            <a:off x="507999" y="508000"/>
            <a:ext cx="11988803" cy="3"/>
          </a:xfrm>
          <a:prstGeom prst="line">
            <a:avLst/>
          </a:prstGeom>
          <a:ln w="12700">
            <a:solidFill>
              <a:srgbClr val="444444">
                <a:alpha val="30000"/>
              </a:srgbClr>
            </a:solidFill>
            <a:miter lim="400000"/>
          </a:ln>
        </p:spPr>
        <p:txBody>
          <a:bodyPr lIns="45718" tIns="45718" rIns="45718" bIns="45718"/>
          <a:lstStyle/>
          <a:p>
            <a:pPr>
              <a:defRPr sz="3600">
                <a:solidFill>
                  <a:srgbClr val="606060"/>
                </a:solidFill>
                <a:latin typeface="Helvetica Neue"/>
                <a:ea typeface="Helvetica Neue"/>
                <a:cs typeface="Helvetica Neue"/>
                <a:sym typeface="Helvetica Neue"/>
              </a:defRPr>
            </a:pPr>
          </a:p>
        </p:txBody>
      </p:sp>
      <p:sp>
        <p:nvSpPr>
          <p:cNvPr id="128" name="Slide Number"/>
          <p:cNvSpPr txBox="1"/>
          <p:nvPr>
            <p:ph type="sldNum" sz="quarter" idx="2"/>
          </p:nvPr>
        </p:nvSpPr>
        <p:spPr>
          <a:xfrm>
            <a:off x="12166701" y="8763000"/>
            <a:ext cx="342901" cy="368300"/>
          </a:xfrm>
          <a:prstGeom prst="rect">
            <a:avLst/>
          </a:prstGeom>
        </p:spPr>
        <p:txBody>
          <a:bodyPr/>
          <a:lstStyle>
            <a:lvl1pPr>
              <a:defRPr>
                <a:solidFill>
                  <a:srgbClr val="60606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solidFill>
          <a:srgbClr val="000000"/>
        </a:solidFill>
      </p:bgPr>
    </p:bg>
    <p:spTree>
      <p:nvGrpSpPr>
        <p:cNvPr id="1" name=""/>
        <p:cNvGrpSpPr/>
        <p:nvPr/>
      </p:nvGrpSpPr>
      <p:grpSpPr>
        <a:xfrm>
          <a:off x="0" y="0"/>
          <a:ext cx="0" cy="0"/>
          <a:chOff x="0" y="0"/>
          <a:chExt cx="0" cy="0"/>
        </a:xfrm>
      </p:grpSpPr>
      <p:sp>
        <p:nvSpPr>
          <p:cNvPr id="135" name="Image"/>
          <p:cNvSpPr/>
          <p:nvPr>
            <p:ph type="pic" sz="quarter" idx="21"/>
          </p:nvPr>
        </p:nvSpPr>
        <p:spPr>
          <a:xfrm>
            <a:off x="6426200" y="4965700"/>
            <a:ext cx="5886450" cy="3924300"/>
          </a:xfrm>
          <a:prstGeom prst="rect">
            <a:avLst/>
          </a:prstGeom>
        </p:spPr>
        <p:txBody>
          <a:bodyPr lIns="91439" tIns="45719" rIns="91439" bIns="45719" anchor="t">
            <a:noAutofit/>
          </a:bodyPr>
          <a:lstStyle/>
          <a:p>
            <a:pPr/>
          </a:p>
        </p:txBody>
      </p:sp>
      <p:sp>
        <p:nvSpPr>
          <p:cNvPr id="136" name="Image"/>
          <p:cNvSpPr/>
          <p:nvPr>
            <p:ph type="pic" sz="quarter" idx="22"/>
          </p:nvPr>
        </p:nvSpPr>
        <p:spPr>
          <a:xfrm>
            <a:off x="6737350" y="639233"/>
            <a:ext cx="5880100" cy="3920067"/>
          </a:xfrm>
          <a:prstGeom prst="rect">
            <a:avLst/>
          </a:prstGeom>
        </p:spPr>
        <p:txBody>
          <a:bodyPr lIns="91439" tIns="45719" rIns="91439" bIns="45719" anchor="t">
            <a:noAutofit/>
          </a:bodyPr>
          <a:lstStyle/>
          <a:p>
            <a:pPr/>
          </a:p>
        </p:txBody>
      </p:sp>
      <p:sp>
        <p:nvSpPr>
          <p:cNvPr id="137" name="Image"/>
          <p:cNvSpPr/>
          <p:nvPr>
            <p:ph type="pic" idx="23"/>
          </p:nvPr>
        </p:nvSpPr>
        <p:spPr>
          <a:xfrm>
            <a:off x="-3400425" y="-127000"/>
            <a:ext cx="13525500" cy="9017000"/>
          </a:xfrm>
          <a:prstGeom prst="rect">
            <a:avLst/>
          </a:prstGeom>
        </p:spPr>
        <p:txBody>
          <a:bodyPr lIns="91439" tIns="45719" rIns="91439" bIns="45719" anchor="t">
            <a:noAutofit/>
          </a:bodyPr>
          <a:lstStyle/>
          <a:p>
            <a:pPr/>
          </a:p>
        </p:txBody>
      </p:sp>
      <p:sp>
        <p:nvSpPr>
          <p:cNvPr id="138" name="Slide Number"/>
          <p:cNvSpPr txBox="1"/>
          <p:nvPr>
            <p:ph type="sldNum" sz="quarter" idx="2"/>
          </p:nvPr>
        </p:nvSpPr>
        <p:spPr>
          <a:xfrm>
            <a:off x="6328884" y="9296400"/>
            <a:ext cx="340259" cy="324306"/>
          </a:xfrm>
          <a:prstGeom prst="rect">
            <a:avLst/>
          </a:prstGeom>
        </p:spPr>
        <p:txBody>
          <a:bodyPr/>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000000"/>
        </a:solidFill>
      </p:bgPr>
    </p:bg>
    <p:spTree>
      <p:nvGrpSpPr>
        <p:cNvPr id="1" name=""/>
        <p:cNvGrpSpPr/>
        <p:nvPr/>
      </p:nvGrpSpPr>
      <p:grpSpPr>
        <a:xfrm>
          <a:off x="0" y="0"/>
          <a:ext cx="0" cy="0"/>
          <a:chOff x="0" y="0"/>
          <a:chExt cx="0" cy="0"/>
        </a:xfrm>
      </p:grpSpPr>
      <p:sp>
        <p:nvSpPr>
          <p:cNvPr id="145" name="Slide Number"/>
          <p:cNvSpPr txBox="1"/>
          <p:nvPr>
            <p:ph type="sldNum" sz="quarter" idx="2"/>
          </p:nvPr>
        </p:nvSpPr>
        <p:spPr>
          <a:xfrm>
            <a:off x="6328884" y="9296400"/>
            <a:ext cx="340259" cy="324306"/>
          </a:xfrm>
          <a:prstGeom prst="rect">
            <a:avLst/>
          </a:prstGeom>
        </p:spPr>
        <p:txBody>
          <a:bodyPr/>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152" name="Line"/>
          <p:cNvSpPr/>
          <p:nvPr/>
        </p:nvSpPr>
        <p:spPr>
          <a:xfrm flipV="1">
            <a:off x="507999" y="9245596"/>
            <a:ext cx="11988803" cy="5"/>
          </a:xfrm>
          <a:prstGeom prst="line">
            <a:avLst/>
          </a:prstGeom>
          <a:ln w="76200">
            <a:solidFill>
              <a:srgbClr val="444444">
                <a:alpha val="30000"/>
              </a:srgbClr>
            </a:solidFill>
            <a:miter lim="400000"/>
          </a:ln>
        </p:spPr>
        <p:txBody>
          <a:bodyPr lIns="45718" tIns="45718" rIns="45718" bIns="45718"/>
          <a:lstStyle/>
          <a:p>
            <a:pPr>
              <a:defRPr sz="3600">
                <a:solidFill>
                  <a:srgbClr val="606060"/>
                </a:solidFill>
                <a:latin typeface="Helvetica Neue"/>
                <a:ea typeface="Helvetica Neue"/>
                <a:cs typeface="Helvetica Neue"/>
                <a:sym typeface="Helvetica Neue"/>
              </a:defRPr>
            </a:pPr>
          </a:p>
        </p:txBody>
      </p:sp>
      <p:sp>
        <p:nvSpPr>
          <p:cNvPr id="153" name="Line"/>
          <p:cNvSpPr/>
          <p:nvPr/>
        </p:nvSpPr>
        <p:spPr>
          <a:xfrm flipV="1">
            <a:off x="507999" y="508000"/>
            <a:ext cx="11988803" cy="3"/>
          </a:xfrm>
          <a:prstGeom prst="line">
            <a:avLst/>
          </a:prstGeom>
          <a:ln w="12700">
            <a:solidFill>
              <a:srgbClr val="444444">
                <a:alpha val="30000"/>
              </a:srgbClr>
            </a:solidFill>
            <a:miter lim="400000"/>
          </a:ln>
        </p:spPr>
        <p:txBody>
          <a:bodyPr lIns="45718" tIns="45718" rIns="45718" bIns="45718"/>
          <a:lstStyle/>
          <a:p>
            <a:pPr>
              <a:defRPr sz="3600">
                <a:solidFill>
                  <a:srgbClr val="606060"/>
                </a:solidFill>
                <a:latin typeface="Helvetica Neue"/>
                <a:ea typeface="Helvetica Neue"/>
                <a:cs typeface="Helvetica Neue"/>
                <a:sym typeface="Helvetica Neue"/>
              </a:defRPr>
            </a:pPr>
          </a:p>
        </p:txBody>
      </p:sp>
      <p:sp>
        <p:nvSpPr>
          <p:cNvPr id="154" name="Image"/>
          <p:cNvSpPr/>
          <p:nvPr>
            <p:ph type="pic" sz="half" idx="21"/>
          </p:nvPr>
        </p:nvSpPr>
        <p:spPr>
          <a:xfrm>
            <a:off x="6805517" y="981848"/>
            <a:ext cx="5575303" cy="7531103"/>
          </a:xfrm>
          <a:prstGeom prst="rect">
            <a:avLst/>
          </a:prstGeom>
        </p:spPr>
        <p:txBody>
          <a:bodyPr lIns="91439" tIns="45719" rIns="91439" bIns="45719" anchor="t">
            <a:noAutofit/>
          </a:bodyPr>
          <a:lstStyle/>
          <a:p>
            <a:pPr/>
          </a:p>
        </p:txBody>
      </p:sp>
      <p:sp>
        <p:nvSpPr>
          <p:cNvPr id="155" name="Title Text"/>
          <p:cNvSpPr txBox="1"/>
          <p:nvPr>
            <p:ph type="title"/>
          </p:nvPr>
        </p:nvSpPr>
        <p:spPr>
          <a:xfrm>
            <a:off x="508000" y="2400300"/>
            <a:ext cx="5829300" cy="6070600"/>
          </a:xfrm>
          <a:prstGeom prst="rect">
            <a:avLst/>
          </a:prstGeom>
        </p:spPr>
        <p:txBody>
          <a:bodyPr anchor="t"/>
          <a:lstStyle>
            <a:lvl1pPr algn="l">
              <a:lnSpc>
                <a:spcPct val="90000"/>
              </a:lnSpc>
              <a:defRPr cap="all" sz="6400">
                <a:solidFill>
                  <a:srgbClr val="606060"/>
                </a:solidFill>
                <a:latin typeface="Gill Sans Light"/>
                <a:ea typeface="Gill Sans Light"/>
                <a:cs typeface="Gill Sans Light"/>
                <a:sym typeface="Gill Sans Light"/>
              </a:defRPr>
            </a:lvl1pPr>
          </a:lstStyle>
          <a:p>
            <a:pPr/>
            <a:r>
              <a:t>Title Text</a:t>
            </a:r>
          </a:p>
        </p:txBody>
      </p:sp>
      <p:sp>
        <p:nvSpPr>
          <p:cNvPr id="156" name="Body Level One…"/>
          <p:cNvSpPr txBox="1"/>
          <p:nvPr>
            <p:ph type="body" sz="quarter" idx="1"/>
          </p:nvPr>
        </p:nvSpPr>
        <p:spPr>
          <a:xfrm>
            <a:off x="508000" y="1168400"/>
            <a:ext cx="5829300" cy="838200"/>
          </a:xfrm>
          <a:prstGeom prst="rect">
            <a:avLst/>
          </a:prstGeom>
        </p:spPr>
        <p:txBody>
          <a:bodyPr anchor="t"/>
          <a:lstStyle>
            <a:lvl1pPr marL="0" indent="0">
              <a:lnSpc>
                <a:spcPct val="120000"/>
              </a:lnSpc>
              <a:spcBef>
                <a:spcPts val="0"/>
              </a:spcBef>
              <a:buSzTx/>
              <a:buNone/>
              <a:defRPr sz="2400">
                <a:solidFill>
                  <a:srgbClr val="606060"/>
                </a:solidFill>
                <a:latin typeface="Gill Sans"/>
                <a:ea typeface="Gill Sans"/>
                <a:cs typeface="Gill Sans"/>
                <a:sym typeface="Gill Sans"/>
              </a:defRPr>
            </a:lvl1pPr>
            <a:lvl2pPr marL="0" indent="0">
              <a:lnSpc>
                <a:spcPct val="120000"/>
              </a:lnSpc>
              <a:spcBef>
                <a:spcPts val="0"/>
              </a:spcBef>
              <a:buSzTx/>
              <a:buNone/>
              <a:defRPr sz="2400">
                <a:solidFill>
                  <a:srgbClr val="606060"/>
                </a:solidFill>
                <a:latin typeface="Gill Sans"/>
                <a:ea typeface="Gill Sans"/>
                <a:cs typeface="Gill Sans"/>
                <a:sym typeface="Gill Sans"/>
              </a:defRPr>
            </a:lvl2pPr>
            <a:lvl3pPr marL="0" indent="0">
              <a:lnSpc>
                <a:spcPct val="120000"/>
              </a:lnSpc>
              <a:spcBef>
                <a:spcPts val="0"/>
              </a:spcBef>
              <a:buSzTx/>
              <a:buNone/>
              <a:defRPr sz="2400">
                <a:solidFill>
                  <a:srgbClr val="606060"/>
                </a:solidFill>
                <a:latin typeface="Gill Sans"/>
                <a:ea typeface="Gill Sans"/>
                <a:cs typeface="Gill Sans"/>
                <a:sym typeface="Gill Sans"/>
              </a:defRPr>
            </a:lvl3pPr>
            <a:lvl4pPr marL="0" indent="0">
              <a:lnSpc>
                <a:spcPct val="120000"/>
              </a:lnSpc>
              <a:spcBef>
                <a:spcPts val="0"/>
              </a:spcBef>
              <a:buSzTx/>
              <a:buNone/>
              <a:defRPr sz="2400">
                <a:solidFill>
                  <a:srgbClr val="606060"/>
                </a:solidFill>
                <a:latin typeface="Gill Sans"/>
                <a:ea typeface="Gill Sans"/>
                <a:cs typeface="Gill Sans"/>
                <a:sym typeface="Gill Sans"/>
              </a:defRPr>
            </a:lvl4pPr>
            <a:lvl5pPr marL="0" indent="0">
              <a:lnSpc>
                <a:spcPct val="120000"/>
              </a:lnSpc>
              <a:spcBef>
                <a:spcPts val="0"/>
              </a:spcBef>
              <a:buSzTx/>
              <a:buNone/>
              <a:defRPr sz="2400">
                <a:solidFill>
                  <a:srgbClr val="606060"/>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57" name="Slide Number"/>
          <p:cNvSpPr txBox="1"/>
          <p:nvPr>
            <p:ph type="sldNum" sz="quarter" idx="2"/>
          </p:nvPr>
        </p:nvSpPr>
        <p:spPr>
          <a:xfrm>
            <a:off x="12166701" y="8763000"/>
            <a:ext cx="342901" cy="368300"/>
          </a:xfrm>
          <a:prstGeom prst="rect">
            <a:avLst/>
          </a:prstGeom>
        </p:spPr>
        <p:txBody>
          <a:bodyPr/>
          <a:lstStyle>
            <a:lvl1pPr>
              <a:defRPr>
                <a:solidFill>
                  <a:srgbClr val="60606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4" name="Image"/>
          <p:cNvSpPr/>
          <p:nvPr>
            <p:ph type="pic" idx="21"/>
          </p:nvPr>
        </p:nvSpPr>
        <p:spPr>
          <a:xfrm>
            <a:off x="1600200" y="330200"/>
            <a:ext cx="9779001" cy="6519334"/>
          </a:xfrm>
          <a:prstGeom prst="rect">
            <a:avLst/>
          </a:prstGeom>
        </p:spPr>
        <p:txBody>
          <a:bodyPr lIns="91439" tIns="45719" rIns="91439" bIns="45719" anchor="t">
            <a:noAutofit/>
          </a:bodyPr>
          <a:lstStyle/>
          <a:p>
            <a:pPr/>
          </a:p>
        </p:txBody>
      </p:sp>
      <p:sp>
        <p:nvSpPr>
          <p:cNvPr id="165" name="Title Text"/>
          <p:cNvSpPr txBox="1"/>
          <p:nvPr>
            <p:ph type="title"/>
          </p:nvPr>
        </p:nvSpPr>
        <p:spPr>
          <a:xfrm>
            <a:off x="1270000" y="6718300"/>
            <a:ext cx="10464800" cy="1422400"/>
          </a:xfrm>
          <a:prstGeom prst="rect">
            <a:avLst/>
          </a:prstGeom>
        </p:spPr>
        <p:txBody>
          <a:bodyPr anchor="b"/>
          <a:lstStyle/>
          <a:p>
            <a:pPr/>
            <a:r>
              <a:t>Title Text</a:t>
            </a:r>
          </a:p>
        </p:txBody>
      </p:sp>
      <p:sp>
        <p:nvSpPr>
          <p:cNvPr id="166" name="Body Level One…"/>
          <p:cNvSpPr txBox="1"/>
          <p:nvPr>
            <p:ph type="body" sz="quarter" idx="1"/>
          </p:nvPr>
        </p:nvSpPr>
        <p:spPr>
          <a:xfrm>
            <a:off x="1270000" y="8191500"/>
            <a:ext cx="10464800" cy="12192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952500" y="406400"/>
            <a:ext cx="11099800" cy="2120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11798" y="9245600"/>
            <a:ext cx="368504" cy="381000"/>
          </a:xfrm>
          <a:prstGeom prst="rect">
            <a:avLst/>
          </a:prstGeom>
          <a:ln w="12700">
            <a:miter lim="400000"/>
          </a:ln>
        </p:spPr>
        <p:txBody>
          <a:bodyPr wrap="none" lIns="50800" tIns="50800" rIns="50800" bIns="50800">
            <a:spAutoFit/>
          </a:bodyPr>
          <a:lstStyle>
            <a:lvl1pPr>
              <a:defRPr sz="1800">
                <a:solidFill>
                  <a:srgbClr val="FFFFFF"/>
                </a:solidFill>
                <a:latin typeface="Helvetica Light"/>
                <a:ea typeface="Helvetica Light"/>
                <a:cs typeface="Helvetica Light"/>
                <a:sym typeface="Helvetica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Helvetica Light"/>
          <a:ea typeface="Helvetica Light"/>
          <a:cs typeface="Helvetica Light"/>
          <a:sym typeface="Helvetica Light"/>
        </a:defRPr>
      </a:lvl9pPr>
    </p:titleStyle>
    <p:bodyStyle>
      <a:lvl1pPr marL="4572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1pPr>
      <a:lvl2pPr marL="9144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2pPr>
      <a:lvl3pPr marL="13716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3pPr>
      <a:lvl4pPr marL="18288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4pPr>
      <a:lvl5pPr marL="22860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5pPr>
      <a:lvl6pPr marL="27432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6pPr>
      <a:lvl7pPr marL="32004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7pPr>
      <a:lvl8pPr marL="36576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8pPr>
      <a:lvl9pPr marL="4114800" marR="0" indent="-457200" algn="l" defTabSz="584200" rtl="0" latinLnBrk="0">
        <a:lnSpc>
          <a:spcPct val="100000"/>
        </a:lnSpc>
        <a:spcBef>
          <a:spcPts val="4200"/>
        </a:spcBef>
        <a:spcAft>
          <a:spcPts val="0"/>
        </a:spcAft>
        <a:buClrTx/>
        <a:buSzPct val="75000"/>
        <a:buFontTx/>
        <a:buChar char="•"/>
        <a:tabLst/>
        <a:defRPr b="0" baseline="0" cap="none" i="0" spc="0" strike="noStrike" sz="3800" u="none">
          <a:solidFill>
            <a:srgbClr val="FFFFFF"/>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 Id="rId3"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 Id="rId3"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9.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png"/><Relationship Id="rId3" Type="http://schemas.openxmlformats.org/officeDocument/2006/relationships/image" Target="../media/image1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png"/><Relationship Id="rId3" Type="http://schemas.openxmlformats.org/officeDocument/2006/relationships/image" Target="../media/image6.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jpeg"/><Relationship Id="rId3" Type="http://schemas.openxmlformats.org/officeDocument/2006/relationships/image" Target="../media/image13.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4.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5.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6.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png"/><Relationship Id="rId3" Type="http://schemas.openxmlformats.org/officeDocument/2006/relationships/image" Target="../media/image1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 Id="rId3" Type="http://schemas.openxmlformats.org/officeDocument/2006/relationships/image" Target="../media/image12.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 Id="rId3" Type="http://schemas.openxmlformats.org/officeDocument/2006/relationships/image" Target="../media/image18.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9.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2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2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2.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7.tif"/><Relationship Id="rId4" Type="http://schemas.openxmlformats.org/officeDocument/2006/relationships/image" Target="../media/image8.tif"/><Relationship Id="rId5" Type="http://schemas.openxmlformats.org/officeDocument/2006/relationships/image" Target="../media/image24.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6" name="Image" descr="Image"/>
          <p:cNvPicPr>
            <a:picLocks noChangeAspect="1"/>
          </p:cNvPicPr>
          <p:nvPr>
            <p:ph type="pic" idx="21"/>
          </p:nvPr>
        </p:nvPicPr>
        <p:blipFill>
          <a:blip r:embed="rId2">
            <a:extLst/>
          </a:blip>
          <a:stretch>
            <a:fillRect/>
          </a:stretch>
        </p:blipFill>
        <p:spPr>
          <a:prstGeom prst="rect">
            <a:avLst/>
          </a:prstGeom>
        </p:spPr>
      </p:pic>
      <p:sp>
        <p:nvSpPr>
          <p:cNvPr id="177" name="Double-click to edit"/>
          <p:cNvSpPr txBox="1"/>
          <p:nvPr>
            <p:ph type="title"/>
          </p:nvPr>
        </p:nvSpPr>
        <p:spPr>
          <a:prstGeom prst="rect">
            <a:avLst/>
          </a:prstGeom>
        </p:spPr>
        <p:txBody>
          <a:bodyPr/>
          <a:lstStyle/>
          <a:p>
            <a:pPr/>
          </a:p>
        </p:txBody>
      </p:sp>
      <p:sp>
        <p:nvSpPr>
          <p:cNvPr id="178" name="Double-click to edit"/>
          <p:cNvSpPr txBox="1"/>
          <p:nvPr>
            <p:ph type="body" sz="quarter" idx="1"/>
          </p:nvPr>
        </p:nvSpPr>
        <p:spPr>
          <a:prstGeom prst="rect">
            <a:avLst/>
          </a:prstGeom>
        </p:spPr>
        <p:txBody>
          <a:bodyPr/>
          <a:lstStyle/>
          <a:p>
            <a:pPr/>
          </a:p>
        </p:txBody>
      </p:sp>
      <p:sp>
        <p:nvSpPr>
          <p:cNvPr id="179" name="Slide Number"/>
          <p:cNvSpPr txBox="1"/>
          <p:nvPr>
            <p:ph type="sldNum" sz="quarter" idx="4294967295"/>
          </p:nvPr>
        </p:nvSpPr>
        <p:spPr>
          <a:xfrm>
            <a:off x="6378312" y="9296400"/>
            <a:ext cx="241403" cy="3810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0" name="FullSizeRender.jpg" descr="FullSizeRender.jpg"/>
          <p:cNvPicPr>
            <a:picLocks noChangeAspect="1"/>
          </p:cNvPicPr>
          <p:nvPr/>
        </p:nvPicPr>
        <p:blipFill>
          <a:blip r:embed="rId3">
            <a:extLst/>
          </a:blip>
          <a:stretch>
            <a:fillRect/>
          </a:stretch>
        </p:blipFill>
        <p:spPr>
          <a:xfrm>
            <a:off x="3940694" y="5265280"/>
            <a:ext cx="4505583" cy="4328440"/>
          </a:xfrm>
          <a:prstGeom prst="rect">
            <a:avLst/>
          </a:prstGeom>
          <a:ln w="12700">
            <a:miter lim="400000"/>
          </a:ln>
        </p:spPr>
      </p:pic>
      <p:sp>
        <p:nvSpPr>
          <p:cNvPr id="181" name="Rectangle"/>
          <p:cNvSpPr txBox="1"/>
          <p:nvPr/>
        </p:nvSpPr>
        <p:spPr>
          <a:xfrm>
            <a:off x="1270000" y="6718300"/>
            <a:ext cx="10464800" cy="1422400"/>
          </a:xfrm>
          <a:prstGeom prst="rect">
            <a:avLst/>
          </a:prstGeom>
          <a:ln w="12700">
            <a:miter lim="400000"/>
          </a:ln>
        </p:spPr>
        <p:txBody>
          <a:bodyPr lIns="50800" tIns="50800" rIns="50800" bIns="50800" anchor="ctr">
            <a:normAutofit fontScale="100000" lnSpcReduction="0"/>
          </a:bodyPr>
          <a:lstStyle/>
          <a:p>
            <a:pPr>
              <a:defRPr sz="8000">
                <a:solidFill>
                  <a:srgbClr val="FFFFFF"/>
                </a:solidFill>
                <a:latin typeface="Helvetica Neue Medium"/>
                <a:ea typeface="Helvetica Neue Medium"/>
                <a:cs typeface="Helvetica Neue Medium"/>
                <a:sym typeface="Helvetica Neue Medium"/>
              </a:defRPr>
            </a:pPr>
          </a:p>
        </p:txBody>
      </p:sp>
      <p:sp>
        <p:nvSpPr>
          <p:cNvPr id="182" name="THE INSTITUTE FOR CONSERVATION ADVOCACY RESEARCH AND EDUCATION…"/>
          <p:cNvSpPr txBox="1"/>
          <p:nvPr/>
        </p:nvSpPr>
        <p:spPr>
          <a:xfrm>
            <a:off x="996205" y="920353"/>
            <a:ext cx="10738595" cy="82833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defRPr sz="3700">
                <a:solidFill>
                  <a:srgbClr val="FFFFFF"/>
                </a:solidFill>
                <a:latin typeface="Helvetica Neue"/>
                <a:ea typeface="Helvetica Neue"/>
                <a:cs typeface="Helvetica Neue"/>
                <a:sym typeface="Helvetica Neue"/>
              </a:defRPr>
            </a:pPr>
            <a:r>
              <a:rPr>
                <a:solidFill>
                  <a:srgbClr val="575CFF"/>
                </a:solidFill>
              </a:rPr>
              <a:t>THE INSTITUTE FOR CONSERVATION ADVOCACY RESEARCH AND EDUCATION</a:t>
            </a:r>
            <a:r>
              <a:t> </a:t>
            </a:r>
          </a:p>
          <a:p>
            <a:pPr>
              <a:defRPr sz="1500">
                <a:latin typeface="Helvetica Neue"/>
                <a:ea typeface="Helvetica Neue"/>
                <a:cs typeface="Helvetica Neue"/>
                <a:sym typeface="Helvetica Neue"/>
              </a:defRPr>
            </a:pPr>
            <a:r>
              <a:t>A Napa 501c3 since 2004</a:t>
            </a:r>
          </a:p>
          <a:p>
            <a:pPr>
              <a:defRPr b="1" sz="2000">
                <a:latin typeface="Copperplate"/>
                <a:ea typeface="Copperplate"/>
                <a:cs typeface="Copperplate"/>
                <a:sym typeface="Copperplate"/>
              </a:defRPr>
            </a:pPr>
            <a:r>
              <a:t>PRESENTS</a:t>
            </a:r>
          </a:p>
          <a:p>
            <a:pPr>
              <a:defRPr b="1" sz="2700">
                <a:latin typeface="Copperplate"/>
                <a:ea typeface="Copperplate"/>
                <a:cs typeface="Copperplate"/>
                <a:sym typeface="Copperplate"/>
              </a:defRPr>
            </a:pPr>
            <a:r>
              <a:t>THE NAPA RIVER, THE LOST RIVER</a:t>
            </a:r>
          </a:p>
          <a:p>
            <a:pPr>
              <a:defRPr b="1" sz="2000">
                <a:latin typeface="Copperplate"/>
                <a:ea typeface="Copperplate"/>
                <a:cs typeface="Copperplate"/>
                <a:sym typeface="Copperplate"/>
              </a:defRPr>
            </a:pPr>
            <a:r>
              <a:t>Our mission:</a:t>
            </a:r>
          </a:p>
          <a:p>
            <a:pPr>
              <a:defRPr b="1" sz="2000">
                <a:latin typeface="Copperplate"/>
                <a:ea typeface="Copperplate"/>
                <a:cs typeface="Copperplate"/>
                <a:sym typeface="Copperplate"/>
              </a:defRPr>
            </a:pPr>
            <a:r>
              <a:t>To protect, conserve and restore aquatic eco-systems, </a:t>
            </a:r>
          </a:p>
          <a:p>
            <a:pPr>
              <a:defRPr b="1" sz="2000">
                <a:latin typeface="Copperplate"/>
                <a:ea typeface="Copperplate"/>
                <a:cs typeface="Copperplate"/>
                <a:sym typeface="Copperplate"/>
              </a:defRPr>
            </a:pPr>
            <a:r>
              <a:t>Both  surface water and groundwater, from</a:t>
            </a:r>
          </a:p>
          <a:p>
            <a:pPr>
              <a:defRPr b="1" sz="2000">
                <a:latin typeface="Copperplate"/>
                <a:ea typeface="Copperplate"/>
                <a:cs typeface="Copperplate"/>
                <a:sym typeface="Copperplate"/>
              </a:defRPr>
            </a:pPr>
            <a:r>
              <a:t>San Francisco Bay to the Oregon Boarder, </a:t>
            </a:r>
          </a:p>
          <a:p>
            <a:pPr>
              <a:defRPr b="1" sz="2000">
                <a:latin typeface="Copperplate"/>
                <a:ea typeface="Copperplate"/>
                <a:cs typeface="Copperplate"/>
                <a:sym typeface="Copperplate"/>
              </a:defRPr>
            </a:pPr>
            <a:r>
              <a:t>Including rigorous scientific monitoring of the health </a:t>
            </a:r>
          </a:p>
          <a:p>
            <a:pPr>
              <a:defRPr b="1" sz="2000">
                <a:latin typeface="Copperplate"/>
                <a:ea typeface="Copperplate"/>
                <a:cs typeface="Copperplate"/>
                <a:sym typeface="Copperplate"/>
              </a:defRPr>
            </a:pPr>
            <a:r>
              <a:t>of the Napa River</a:t>
            </a:r>
          </a:p>
          <a:p>
            <a:pPr>
              <a:defRPr b="1" sz="2000">
                <a:latin typeface="Copperplate"/>
                <a:ea typeface="Copperplate"/>
                <a:cs typeface="Copperplate"/>
                <a:sym typeface="Copperplate"/>
              </a:defRPr>
            </a:pPr>
            <a:r>
              <a:t>Since 2000</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4" name="Double-click to edit"/>
          <p:cNvSpPr txBox="1"/>
          <p:nvPr>
            <p:ph type="title"/>
          </p:nvPr>
        </p:nvSpPr>
        <p:spPr>
          <a:prstGeom prst="rect">
            <a:avLst/>
          </a:prstGeom>
        </p:spPr>
        <p:txBody>
          <a:bodyPr/>
          <a:lstStyle/>
          <a:p>
            <a:pPr/>
          </a:p>
        </p:txBody>
      </p:sp>
      <p:sp>
        <p:nvSpPr>
          <p:cNvPr id="185" name="Double-click to edit"/>
          <p:cNvSpPr txBox="1"/>
          <p:nvPr>
            <p:ph type="body" sz="quarter" idx="1"/>
          </p:nvPr>
        </p:nvSpPr>
        <p:spPr>
          <a:prstGeom prst="rect">
            <a:avLst/>
          </a:prstGeom>
        </p:spPr>
        <p:txBody>
          <a:bodyPr/>
          <a:lstStyle/>
          <a:p>
            <a:pPr/>
          </a:p>
        </p:txBody>
      </p:sp>
      <p:graphicFrame>
        <p:nvGraphicFramePr>
          <p:cNvPr id="186" name="Table"/>
          <p:cNvGraphicFramePr/>
          <p:nvPr/>
        </p:nvGraphicFramePr>
        <p:xfrm>
          <a:off x="73917" y="-113912179"/>
          <a:ext cx="6350001" cy="26923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257300"/>
              </a:tblGrid>
              <a:tr h="269230">
                <a:tc>
                  <a:txBody>
                    <a:bodyPr/>
                    <a:lstStyle/>
                    <a:p>
                      <a:pPr>
                        <a:defRPr>
                          <a:sym typeface="Lucida Grande"/>
                        </a:defRPr>
                      </a:pPr>
                    </a:p>
                  </a:txBody>
                  <a:tcPr marL="304800" marR="0" marT="101600" marB="101600" anchor="ctr" anchorCtr="0" horzOverflow="overflow"/>
                </a:tc>
              </a:tr>
            </a:tbl>
          </a:graphicData>
        </a:graphic>
      </p:graphicFrame>
      <p:graphicFrame>
        <p:nvGraphicFramePr>
          <p:cNvPr id="187" name="Table"/>
          <p:cNvGraphicFramePr/>
          <p:nvPr/>
        </p:nvGraphicFramePr>
        <p:xfrm>
          <a:off x="73917" y="-113912179"/>
          <a:ext cx="6350001" cy="26923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6350000"/>
              </a:tblGrid>
              <a:tr h="269230">
                <a:tc>
                  <a:txBody>
                    <a:bodyPr/>
                    <a:lstStyle/>
                    <a:p>
                      <a:pPr>
                        <a:defRPr>
                          <a:sym typeface="Lucida Grande"/>
                        </a:defRPr>
                      </a:pPr>
                    </a:p>
                  </a:txBody>
                  <a:tcPr marL="0" marR="0" marT="0" marB="0" anchor="t" anchorCtr="0" horzOverflow="overflow"/>
                </a:tc>
              </a:tr>
            </a:tbl>
          </a:graphicData>
        </a:graphic>
      </p:graphicFrame>
      <p:graphicFrame>
        <p:nvGraphicFramePr>
          <p:cNvPr id="188" name="Table"/>
          <p:cNvGraphicFramePr/>
          <p:nvPr/>
        </p:nvGraphicFramePr>
        <p:xfrm>
          <a:off x="73917" y="-113912179"/>
          <a:ext cx="6350001" cy="26923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7213600"/>
              </a:tblGrid>
              <a:tr h="269230">
                <a:tc>
                  <a:txBody>
                    <a:bodyPr/>
                    <a:lstStyle/>
                    <a:p>
                      <a:pPr>
                        <a:defRPr>
                          <a:sym typeface="Lucida Grande"/>
                        </a:defRPr>
                      </a:pPr>
                    </a:p>
                  </a:txBody>
                  <a:tcPr marL="0" marR="0" marT="139700" marB="139700" anchor="ctr" anchorCtr="0" horzOverflow="overflow"/>
                </a:tc>
              </a:tr>
            </a:tbl>
          </a:graphicData>
        </a:graphic>
      </p:graphicFrame>
      <p:graphicFrame>
        <p:nvGraphicFramePr>
          <p:cNvPr id="189" name="Table"/>
          <p:cNvGraphicFramePr/>
          <p:nvPr/>
        </p:nvGraphicFramePr>
        <p:xfrm>
          <a:off x="73917" y="-113912179"/>
          <a:ext cx="6350001" cy="53846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969010"/>
              </a:tblGrid>
              <a:tr h="269230">
                <a:tc>
                  <a:txBody>
                    <a:bodyPr/>
                    <a:lstStyle/>
                    <a:p>
                      <a:pPr algn="l" defTabSz="457200">
                        <a:defRPr sz="1600">
                          <a:uFill>
                            <a:solidFill>
                              <a:srgbClr val="551A8B"/>
                            </a:solidFill>
                          </a:uFill>
                          <a:latin typeface="+mj-lt"/>
                          <a:ea typeface="+mj-ea"/>
                          <a:cs typeface="+mj-cs"/>
                          <a:sym typeface="Helvetica"/>
                        </a:defRPr>
                      </a:pPr>
                    </a:p>
                    <a:p>
                      <a:pPr algn="l" defTabSz="457200">
                        <a:defRPr sz="1600">
                          <a:uFill>
                            <a:solidFill>
                              <a:srgbClr val="551A8B"/>
                            </a:solidFill>
                          </a:uFill>
                          <a:latin typeface="+mj-lt"/>
                          <a:ea typeface="+mj-ea"/>
                          <a:cs typeface="+mj-cs"/>
                          <a:sym typeface="Helvetica"/>
                        </a:defRPr>
                      </a:pPr>
                    </a:p>
                    <a:p>
                      <a:pPr algn="l" defTabSz="457200">
                        <a:defRPr sz="1300">
                          <a:solidFill>
                            <a:srgbClr val="262626"/>
                          </a:solidFill>
                          <a:uFill>
                            <a:solidFill>
                              <a:srgbClr val="551A8B"/>
                            </a:solidFill>
                          </a:uFill>
                          <a:latin typeface="+mj-lt"/>
                          <a:ea typeface="+mj-ea"/>
                          <a:cs typeface="+mj-cs"/>
                          <a:sym typeface="Helvetica"/>
                        </a:defRPr>
                      </a:pPr>
                      <a:r>
                        <a:t>Chris</a:t>
                      </a:r>
                    </a:p>
                  </a:txBody>
                  <a:tcPr marL="0" marR="0" marT="0" marB="0" anchor="t" anchorCtr="0" horzOverflow="overflow">
                    <a:blipFill rotWithShape="1">
                      <a:blip r:embed="rId3"/>
                      <a:srcRect l="0" t="0" r="0" b="0"/>
                      <a:stretch>
                        <a:fillRect/>
                      </a:stretch>
                    </a:blipFill>
                  </a:tcPr>
                </a:tc>
              </a:tr>
              <a:tr h="269230">
                <a:tc>
                  <a:txBody>
                    <a:bodyPr/>
                    <a:lstStyle/>
                    <a:p>
                      <a:pPr>
                        <a:defRPr>
                          <a:sym typeface="Lucida Grande"/>
                        </a:defRPr>
                      </a:pPr>
                    </a:p>
                  </a:txBody>
                  <a:tcPr marL="0" marR="0" marT="0" marB="0" anchor="t" anchorCtr="0" horzOverflow="overflow"/>
                </a:tc>
              </a:tr>
            </a:tbl>
          </a:graphicData>
        </a:graphic>
      </p:graphicFrame>
      <p:graphicFrame>
        <p:nvGraphicFramePr>
          <p:cNvPr id="190" name="Table"/>
          <p:cNvGraphicFramePr/>
          <p:nvPr/>
        </p:nvGraphicFramePr>
        <p:xfrm>
          <a:off x="73917" y="-113912179"/>
          <a:ext cx="6350001" cy="80769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969010"/>
              </a:tblGrid>
              <a:tr h="269230">
                <a:tc>
                  <a:txBody>
                    <a:bodyPr/>
                    <a:lstStyle/>
                    <a:p>
                      <a:pPr>
                        <a:defRPr>
                          <a:sym typeface="Lucida Grande"/>
                        </a:defRPr>
                      </a:pPr>
                    </a:p>
                  </a:txBody>
                  <a:tcPr marL="0" marR="0" marT="0" marB="0" anchor="t" anchorCtr="0" horzOverflow="overflow"/>
                </a:tc>
              </a:tr>
              <a:tr h="269230">
                <a:tc>
                  <a:txBody>
                    <a:bodyPr/>
                    <a:lstStyle/>
                    <a:p>
                      <a:pPr defTabSz="457200">
                        <a:defRPr sz="1300">
                          <a:solidFill>
                            <a:srgbClr val="737373"/>
                          </a:solidFill>
                          <a:uFill>
                            <a:solidFill>
                              <a:srgbClr val="551A8B"/>
                            </a:solidFill>
                          </a:uFill>
                          <a:latin typeface="+mj-lt"/>
                          <a:ea typeface="+mj-ea"/>
                          <a:cs typeface="+mj-cs"/>
                          <a:sym typeface="Helvetica"/>
                        </a:defRPr>
                      </a:pPr>
                      <a:r>
                        <a:t>No recent chats</a:t>
                      </a:r>
                    </a:p>
                    <a:p>
                      <a:pPr defTabSz="457200">
                        <a:defRPr sz="1300">
                          <a:solidFill>
                            <a:srgbClr val="1155CC"/>
                          </a:solidFill>
                          <a:uFill>
                            <a:solidFill>
                              <a:srgbClr val="551A8B"/>
                            </a:solidFill>
                          </a:uFill>
                          <a:latin typeface="+mj-lt"/>
                          <a:ea typeface="+mj-ea"/>
                          <a:cs typeface="+mj-cs"/>
                          <a:sym typeface="Helvetica"/>
                        </a:defRPr>
                      </a:pPr>
                      <a:r>
                        <a:t>Start a new one</a:t>
                      </a:r>
                    </a:p>
                  </a:txBody>
                  <a:tcPr marL="0" marR="0" marT="0" marB="0" anchor="t" anchorCtr="0" horzOverflow="overflow"/>
                </a:tc>
              </a:tr>
              <a:tr h="269230">
                <a:tc>
                  <a:txBody>
                    <a:bodyPr/>
                    <a:lstStyle/>
                    <a:p>
                      <a:pPr>
                        <a:defRPr>
                          <a:sym typeface="Lucida Grande"/>
                        </a:defRPr>
                      </a:pPr>
                    </a:p>
                  </a:txBody>
                  <a:tcPr marL="0" marR="0" marT="0" marB="0" anchor="t" anchorCtr="0" horzOverflow="overflow"/>
                </a:tc>
              </a:tr>
            </a:tbl>
          </a:graphicData>
        </a:graphic>
      </p:graphicFrame>
      <p:pic>
        <p:nvPicPr>
          <p:cNvPr id="191" name="logo_gmail_lockup_default_2x_r2.png" descr="logo_gmail_lockup_default_2x_r2.png"/>
          <p:cNvPicPr>
            <a:picLocks noChangeAspect="1"/>
          </p:cNvPicPr>
          <p:nvPr/>
        </p:nvPicPr>
        <p:blipFill>
          <a:blip r:embed="rId4">
            <a:extLst/>
          </a:blip>
          <a:stretch>
            <a:fillRect/>
          </a:stretch>
        </p:blipFill>
        <p:spPr>
          <a:xfrm>
            <a:off x="73917" y="-113912179"/>
            <a:ext cx="2768601" cy="1016001"/>
          </a:xfrm>
          <a:prstGeom prst="rect">
            <a:avLst/>
          </a:prstGeom>
          <a:ln w="12700">
            <a:miter lim="400000"/>
          </a:ln>
        </p:spPr>
      </p:pic>
      <p:pic>
        <p:nvPicPr>
          <p:cNvPr id="192" name="Bio Hot.pdf" descr="Bio Hot.pdf"/>
          <p:cNvPicPr>
            <a:picLocks noChangeAspect="1"/>
          </p:cNvPicPr>
          <p:nvPr/>
        </p:nvPicPr>
        <p:blipFill>
          <a:blip r:embed="rId5">
            <a:extLst/>
          </a:blip>
          <a:stretch>
            <a:fillRect/>
          </a:stretch>
        </p:blipFill>
        <p:spPr>
          <a:xfrm>
            <a:off x="-6233096" y="-3870364"/>
            <a:ext cx="25679036" cy="17494328"/>
          </a:xfrm>
          <a:prstGeom prst="rect">
            <a:avLst/>
          </a:prstGeom>
          <a:ln w="12700">
            <a:miter lim="400000"/>
          </a:ln>
        </p:spPr>
      </p:pic>
      <p:sp>
        <p:nvSpPr>
          <p:cNvPr id="193" name="&lt;style nonce=&quot;oNNTiqvcZaFZStAmiGkoCw&quot;&gt; #loading {display:none} &lt;/style&gt;&lt;form id=&quot;null&quot; action=&quot;?ui=html&amp;amp;zy=c&quot; method=&quot;post&quot;&gt;&lt;input type=&quot;hidden&quot; name=&quot;at&quot; value=&quot;null&quot;&gt;&lt;font face=arial&gt;JavaScript must be enabled in order for you to use Gmail in stand"/>
          <p:cNvSpPr txBox="1"/>
          <p:nvPr/>
        </p:nvSpPr>
        <p:spPr>
          <a:xfrm>
            <a:off x="73917" y="-116923032"/>
            <a:ext cx="12602966" cy="602170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1200">
                <a:solidFill>
                  <a:srgbClr val="FFFFFF"/>
                </a:solidFill>
                <a:latin typeface="+mj-lt"/>
                <a:ea typeface="+mj-ea"/>
                <a:cs typeface="+mj-cs"/>
                <a:sym typeface="Helvetica"/>
              </a:defRPr>
            </a:pPr>
          </a:p>
          <a:p>
            <a:pPr algn="l" defTabSz="457200">
              <a:defRPr sz="1600">
                <a:solidFill>
                  <a:srgbClr val="202124"/>
                </a:solidFill>
                <a:latin typeface="Times Roman"/>
                <a:ea typeface="Times Roman"/>
                <a:cs typeface="Times Roman"/>
                <a:sym typeface="Times Roman"/>
              </a:defRPr>
            </a:pPr>
            <a:r>
              <a:t>&lt;style nonce="oNNTiqvcZaFZStAmiGkoCw"&gt; #loading {display:none} &lt;/style&gt;&lt;form id="null" action="?ui=html&amp;amp;zy=c" method="post"&gt;&lt;input type="hidden" name="at" value="null"&gt;&lt;font face=arial&gt;JavaScript must be enabled in order for you to use Gmail in standard view. However, it seems JavaScript is either disabled or not supported by your browser. To use standard view, enable JavaScript by changing your browser options, then &lt;a href=""&gt;try again&lt;/a&gt;.&lt;p&gt;To use Gmail's basic HTML view, which does not require JavaScript, &lt;input type="submit" value="click here" class="submit_as_link"&gt;.&lt;/p&gt;&lt;/font&gt;&lt;/form&gt;&lt;form id="null" action="?ui=mobile&amp;amp;zyp=c" method="post"&gt;&lt;input type="hidden" name="at" value="null"&gt;&lt;p&gt;&lt;font face=arial&gt;If you want to view Gmail on a mobile phone or similar device &lt;input type="submit" value="click here" class="submit_as_link"&gt;.&lt;/font&gt;&lt;/p&gt;&lt;/form&gt;</a:t>
            </a:r>
            <a:endParaRPr>
              <a:latin typeface="+mj-lt"/>
              <a:ea typeface="+mj-ea"/>
              <a:cs typeface="+mj-cs"/>
              <a:sym typeface="Helvetica"/>
            </a:endParaR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a:solidFill>
                  <a:srgbClr val="202124"/>
                </a:solidFill>
                <a:latin typeface="+mj-lt"/>
                <a:ea typeface="+mj-ea"/>
                <a:cs typeface="+mj-cs"/>
                <a:sym typeface="Helvetica"/>
              </a:defRPr>
            </a:pPr>
          </a:p>
          <a:p>
            <a:pPr algn="l" defTabSz="457200">
              <a:defRPr sz="1600" u="sng">
                <a:solidFill>
                  <a:srgbClr val="551A8B"/>
                </a:solidFill>
                <a:uFill>
                  <a:solidFill>
                    <a:srgbClr val="551A8B"/>
                  </a:solidFill>
                </a:uFill>
                <a:latin typeface="+mj-lt"/>
                <a:ea typeface="+mj-ea"/>
                <a:cs typeface="+mj-cs"/>
                <a:sym typeface="Helvetica"/>
              </a:defRPr>
            </a:pPr>
            <a:r>
              <a:t>Skip to content</a:t>
            </a:r>
            <a:endParaRPr u="none">
              <a:solidFill>
                <a:srgbClr val="202124"/>
              </a:solidFill>
            </a:endParaRPr>
          </a:p>
          <a:p>
            <a:pPr algn="l" defTabSz="457200">
              <a:defRPr sz="1600" u="sng">
                <a:solidFill>
                  <a:srgbClr val="551A8B"/>
                </a:solidFill>
                <a:uFill>
                  <a:solidFill>
                    <a:srgbClr val="551A8B"/>
                  </a:solidFill>
                </a:uFill>
                <a:latin typeface="+mj-lt"/>
                <a:ea typeface="+mj-ea"/>
                <a:cs typeface="+mj-cs"/>
                <a:sym typeface="Helvetica"/>
              </a:defRPr>
            </a:pPr>
            <a:r>
              <a:t>Using Gmail with screen readers</a:t>
            </a:r>
            <a:endParaRPr u="none">
              <a:solidFill>
                <a:srgbClr val="202124"/>
              </a:solidFill>
            </a:endParaRPr>
          </a:p>
          <a:p>
            <a:pPr algn="l" defTabSz="457200">
              <a:defRPr sz="1300">
                <a:uFill>
                  <a:solidFill>
                    <a:srgbClr val="551A8B"/>
                  </a:solidFill>
                </a:uFill>
                <a:latin typeface="+mj-lt"/>
                <a:ea typeface="+mj-ea"/>
                <a:cs typeface="+mj-cs"/>
                <a:sym typeface="Helvetica"/>
              </a:defRPr>
            </a:pPr>
          </a:p>
          <a:p>
            <a:pPr algn="l" defTabSz="457200">
              <a:defRPr sz="1300">
                <a:uFill>
                  <a:solidFill>
                    <a:srgbClr val="551A8B"/>
                  </a:solidFill>
                </a:uFill>
                <a:latin typeface="+mj-lt"/>
                <a:ea typeface="+mj-ea"/>
                <a:cs typeface="+mj-cs"/>
                <a:sym typeface="Helvetica"/>
              </a:defRPr>
            </a:pPr>
          </a:p>
          <a:p>
            <a:pPr algn="r" defTabSz="457200">
              <a:defRPr sz="1300">
                <a:uFill>
                  <a:solidFill>
                    <a:srgbClr val="551A8B"/>
                  </a:solidFill>
                </a:uFill>
                <a:latin typeface="+mj-lt"/>
                <a:ea typeface="+mj-ea"/>
                <a:cs typeface="+mj-cs"/>
                <a:sym typeface="Helvetica"/>
              </a:defRPr>
            </a:pPr>
          </a:p>
          <a:p>
            <a:pPr algn="l" defTabSz="457200">
              <a:spcBef>
                <a:spcPts val="1600"/>
              </a:spcBef>
              <a:defRPr b="1" sz="1950">
                <a:solidFill>
                  <a:srgbClr val="202124"/>
                </a:solidFill>
                <a:uFill>
                  <a:solidFill>
                    <a:srgbClr val="551A8B"/>
                  </a:solidFill>
                </a:uFill>
                <a:latin typeface="+mj-lt"/>
                <a:ea typeface="+mj-ea"/>
                <a:cs typeface="+mj-cs"/>
                <a:sym typeface="Helvetica"/>
              </a:defRPr>
            </a:pPr>
            <a:r>
              <a:t>Search</a:t>
            </a:r>
            <a:endParaRPr>
              <a:solidFill>
                <a:srgbClr val="000000"/>
              </a:solidFill>
            </a:endParaRPr>
          </a:p>
        </p:txBody>
      </p:sp>
      <p:sp>
        <p:nvSpPr>
          <p:cNvPr id="194" name="Napa is a biological hot spot on the planet!"/>
          <p:cNvSpPr txBox="1"/>
          <p:nvPr/>
        </p:nvSpPr>
        <p:spPr>
          <a:xfrm>
            <a:off x="625298" y="570675"/>
            <a:ext cx="10825994" cy="673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chemeClr val="accent2">
                    <a:lumOff val="-7019"/>
                  </a:schemeClr>
                </a:solidFill>
              </a:defRPr>
            </a:lvl1pPr>
          </a:lstStyle>
          <a:p>
            <a:pPr/>
            <a:r>
              <a:t>Napa is a biological hot spot on the planet!</a:t>
            </a:r>
          </a:p>
        </p:txBody>
      </p:sp>
      <p:sp>
        <p:nvSpPr>
          <p:cNvPr id="195" name="As evidenced by:…"/>
          <p:cNvSpPr txBox="1"/>
          <p:nvPr/>
        </p:nvSpPr>
        <p:spPr>
          <a:xfrm>
            <a:off x="992566" y="5663216"/>
            <a:ext cx="11840897" cy="4318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400">
                <a:solidFill>
                  <a:schemeClr val="accent2"/>
                </a:solidFill>
              </a:defRPr>
            </a:pPr>
          </a:p>
          <a:p>
            <a:pPr>
              <a:defRPr sz="1400">
                <a:solidFill>
                  <a:schemeClr val="accent2"/>
                </a:solidFill>
              </a:defRPr>
            </a:pPr>
          </a:p>
          <a:p>
            <a:pPr>
              <a:defRPr sz="1400">
                <a:solidFill>
                  <a:schemeClr val="accent2"/>
                </a:solidFill>
              </a:defRPr>
            </a:pPr>
          </a:p>
          <a:p>
            <a:pPr>
              <a:defRPr sz="1400">
                <a:solidFill>
                  <a:schemeClr val="accent2"/>
                </a:solidFill>
              </a:defRPr>
            </a:pPr>
          </a:p>
          <a:p>
            <a:pPr>
              <a:defRPr sz="1400">
                <a:solidFill>
                  <a:schemeClr val="accent2"/>
                </a:solidFill>
              </a:defRPr>
            </a:pPr>
          </a:p>
          <a:p>
            <a:pPr>
              <a:defRPr sz="1400">
                <a:solidFill>
                  <a:schemeClr val="accent2"/>
                </a:solidFill>
              </a:defRPr>
            </a:pPr>
          </a:p>
          <a:p>
            <a:pPr>
              <a:defRPr sz="1400">
                <a:solidFill>
                  <a:schemeClr val="accent2"/>
                </a:solidFill>
              </a:defRPr>
            </a:pPr>
          </a:p>
          <a:p>
            <a:pPr>
              <a:defRPr sz="1400">
                <a:solidFill>
                  <a:schemeClr val="accent2"/>
                </a:solidFill>
              </a:defRPr>
            </a:pPr>
          </a:p>
          <a:p>
            <a:pPr>
              <a:defRPr sz="1500">
                <a:solidFill>
                  <a:schemeClr val="accent2"/>
                </a:solidFill>
              </a:defRPr>
            </a:pPr>
            <a:r>
              <a:t>As evidenced by:</a:t>
            </a:r>
          </a:p>
          <a:p>
            <a:pPr>
              <a:defRPr sz="1500">
                <a:solidFill>
                  <a:schemeClr val="accent2"/>
                </a:solidFill>
              </a:defRPr>
            </a:pPr>
            <a:r>
              <a:t>With 34 native species of fish the Napa River has the most biodiversity of any River west of the Sierras.</a:t>
            </a:r>
          </a:p>
          <a:p>
            <a:pPr>
              <a:defRPr sz="1500">
                <a:solidFill>
                  <a:schemeClr val="accent2"/>
                </a:solidFill>
              </a:defRPr>
            </a:pPr>
          </a:p>
          <a:p>
            <a:pPr>
              <a:defRPr sz="1500">
                <a:solidFill>
                  <a:schemeClr val="accent2"/>
                </a:solidFill>
              </a:defRPr>
            </a:pPr>
            <a:r>
              <a:t>Napa has is a Mediterranean climate that supports three major vegetation types: coastal temperate rain </a:t>
            </a:r>
          </a:p>
          <a:p>
            <a:pPr>
              <a:defRPr sz="1500">
                <a:solidFill>
                  <a:schemeClr val="accent2"/>
                </a:solidFill>
              </a:defRPr>
            </a:pPr>
            <a:r>
              <a:t>forest to the west, </a:t>
            </a:r>
          </a:p>
          <a:p>
            <a:pPr>
              <a:defRPr sz="1500">
                <a:solidFill>
                  <a:schemeClr val="accent2"/>
                </a:solidFill>
              </a:defRPr>
            </a:pPr>
            <a:r>
              <a:t>chaparrals and oak woodlands.</a:t>
            </a:r>
          </a:p>
          <a:p>
            <a:pPr>
              <a:defRPr sz="1500">
                <a:solidFill>
                  <a:schemeClr val="accent2"/>
                </a:solidFill>
              </a:defRPr>
            </a:pPr>
            <a:r>
              <a:t>When studying the Napa River aquatic eco-system ICARE discovered new species of aquatic insects like:</a:t>
            </a:r>
          </a:p>
          <a:p>
            <a:pPr>
              <a:defRPr sz="1500">
                <a:solidFill>
                  <a:schemeClr val="accent2"/>
                </a:solidFill>
              </a:defRPr>
            </a:pPr>
            <a:r>
              <a:t> caddis-fly, blind crustacean, spring snail and a rare stone fly plus</a:t>
            </a:r>
          </a:p>
          <a:p>
            <a:pPr>
              <a:defRPr sz="1500">
                <a:solidFill>
                  <a:schemeClr val="accent2"/>
                </a:solidFill>
              </a:defRPr>
            </a:pPr>
            <a:r>
              <a:t>In 2021 we collected a new specie of algae.</a:t>
            </a:r>
          </a:p>
          <a:p>
            <a:pPr>
              <a:defRPr sz="1400">
                <a:solidFill>
                  <a:schemeClr val="accent2"/>
                </a:solidFill>
              </a:defRPr>
            </a:pPr>
          </a:p>
        </p:txBody>
      </p:sp>
      <p:sp>
        <p:nvSpPr>
          <p:cNvPr id="196" name="Think Globally and Act Locally!"/>
          <p:cNvSpPr txBox="1"/>
          <p:nvPr/>
        </p:nvSpPr>
        <p:spPr>
          <a:xfrm>
            <a:off x="4085261" y="1362096"/>
            <a:ext cx="3906069"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solidFill>
                  <a:schemeClr val="accent2">
                    <a:lumOff val="-7019"/>
                  </a:schemeClr>
                </a:solidFill>
              </a:defRPr>
            </a:lvl1pPr>
          </a:lstStyle>
          <a:p>
            <a:pPr/>
            <a:r>
              <a:t>Think Globally and Act Locally!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Image" descr="Image"/>
          <p:cNvPicPr>
            <a:picLocks noChangeAspect="0"/>
          </p:cNvPicPr>
          <p:nvPr>
            <p:ph type="pic" idx="21"/>
          </p:nvPr>
        </p:nvPicPr>
        <p:blipFill>
          <a:blip r:embed="rId2">
            <a:extLst/>
          </a:blip>
          <a:stretch>
            <a:fillRect/>
          </a:stretch>
        </p:blipFill>
        <p:spPr>
          <a:xfrm>
            <a:off x="-2172576" y="-481910"/>
            <a:ext cx="17299152" cy="10869820"/>
          </a:xfrm>
          <a:prstGeom prst="rect">
            <a:avLst/>
          </a:prstGeom>
          <a:ln w="9525">
            <a:round/>
          </a:ln>
          <a:effectLst>
            <a:reflection blurRad="0" stA="50000" stPos="0" endA="0" endPos="40000" dist="0" dir="5400000" fadeDir="5400000" sx="100000" sy="-100000" kx="0" ky="0" algn="bl" rotWithShape="0"/>
          </a:effectLst>
        </p:spPr>
      </p:pic>
      <p:sp>
        <p:nvSpPr>
          <p:cNvPr id="199" name="The Intergovernmental Panel on Climate Change…"/>
          <p:cNvSpPr txBox="1"/>
          <p:nvPr/>
        </p:nvSpPr>
        <p:spPr>
          <a:xfrm>
            <a:off x="1388452" y="9773"/>
            <a:ext cx="9661910"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Impact"/>
                <a:ea typeface="Impact"/>
                <a:cs typeface="Impact"/>
                <a:sym typeface="Impact"/>
              </a:defRPr>
            </a:pPr>
            <a:r>
              <a:t>The Intergovernmental Panel on Climate Change</a:t>
            </a:r>
          </a:p>
          <a:p>
            <a:pPr>
              <a:defRPr>
                <a:latin typeface="Impact"/>
                <a:ea typeface="Impact"/>
                <a:cs typeface="Impact"/>
                <a:sym typeface="Impact"/>
              </a:defRPr>
            </a:pPr>
            <a:r>
              <a:rPr sz="3300"/>
              <a:t>Report</a:t>
            </a:r>
            <a:r>
              <a:t> </a:t>
            </a:r>
          </a:p>
        </p:txBody>
      </p:sp>
      <p:sp>
        <p:nvSpPr>
          <p:cNvPr id="200" name="Three Important Actions to Stop Climate Change…"/>
          <p:cNvSpPr txBox="1"/>
          <p:nvPr/>
        </p:nvSpPr>
        <p:spPr>
          <a:xfrm>
            <a:off x="753196" y="-1450997"/>
            <a:ext cx="10932422" cy="7150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100">
                <a:solidFill>
                  <a:srgbClr val="EA3D32"/>
                </a:solidFill>
              </a:defRPr>
            </a:pPr>
          </a:p>
          <a:p>
            <a:pPr>
              <a:defRPr sz="3100">
                <a:solidFill>
                  <a:srgbClr val="EA3D32"/>
                </a:solidFill>
              </a:defRPr>
            </a:pPr>
          </a:p>
          <a:p>
            <a:pPr>
              <a:defRPr sz="3100">
                <a:solidFill>
                  <a:srgbClr val="EA3D32"/>
                </a:solidFill>
              </a:defRPr>
            </a:pPr>
          </a:p>
          <a:p>
            <a:pPr>
              <a:defRPr sz="3100">
                <a:solidFill>
                  <a:srgbClr val="EA3D32"/>
                </a:solidFill>
              </a:defRPr>
            </a:pPr>
          </a:p>
          <a:p>
            <a:pPr>
              <a:defRPr sz="3100">
                <a:solidFill>
                  <a:srgbClr val="EA3D32"/>
                </a:solidFill>
              </a:defRPr>
            </a:pPr>
          </a:p>
          <a:p>
            <a:pPr>
              <a:defRPr sz="3100">
                <a:solidFill>
                  <a:srgbClr val="EA3D32"/>
                </a:solidFill>
              </a:defRPr>
            </a:pPr>
          </a:p>
          <a:p>
            <a:pPr>
              <a:defRPr sz="3100">
                <a:solidFill>
                  <a:srgbClr val="EA3D32"/>
                </a:solidFill>
              </a:defRPr>
            </a:pPr>
            <a:r>
              <a:t>Three Important Actions to Stop Climate Change</a:t>
            </a:r>
          </a:p>
          <a:p>
            <a:pPr>
              <a:defRPr sz="3100">
                <a:solidFill>
                  <a:srgbClr val="EA3D32"/>
                </a:solidFill>
              </a:defRPr>
            </a:pPr>
          </a:p>
          <a:p>
            <a:pPr>
              <a:defRPr sz="3100">
                <a:solidFill>
                  <a:srgbClr val="EA3D32"/>
                </a:solidFill>
              </a:defRPr>
            </a:pPr>
            <a:r>
              <a:t>1. Convert to Renewable energy i.e., wind, solar</a:t>
            </a:r>
          </a:p>
          <a:p>
            <a:pPr>
              <a:defRPr sz="3100">
                <a:solidFill>
                  <a:srgbClr val="EA3D32"/>
                </a:solidFill>
              </a:defRPr>
            </a:pPr>
          </a:p>
          <a:p>
            <a:pPr>
              <a:defRPr sz="3100">
                <a:solidFill>
                  <a:srgbClr val="EA3D32"/>
                </a:solidFill>
              </a:defRPr>
            </a:pPr>
            <a:r>
              <a:t>2. Protect Natural Carbon Sequestration: forests, wetlands</a:t>
            </a:r>
          </a:p>
          <a:p>
            <a:pPr>
              <a:defRPr sz="3100">
                <a:solidFill>
                  <a:srgbClr val="EA3D32"/>
                </a:solidFill>
              </a:defRPr>
            </a:pPr>
          </a:p>
          <a:p>
            <a:pPr>
              <a:defRPr sz="3100">
                <a:solidFill>
                  <a:srgbClr val="EA3D32"/>
                </a:solidFill>
              </a:defRPr>
            </a:pPr>
          </a:p>
          <a:p>
            <a:pPr>
              <a:defRPr sz="3100">
                <a:solidFill>
                  <a:srgbClr val="EA3D32"/>
                </a:solidFill>
              </a:defRPr>
            </a:pPr>
            <a:r>
              <a:t> </a:t>
            </a:r>
          </a:p>
        </p:txBody>
      </p:sp>
      <p:sp>
        <p:nvSpPr>
          <p:cNvPr id="201" name="(No fossil fuel products)…"/>
          <p:cNvSpPr txBox="1"/>
          <p:nvPr/>
        </p:nvSpPr>
        <p:spPr>
          <a:xfrm>
            <a:off x="1425554" y="2749549"/>
            <a:ext cx="9587707" cy="4406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300">
                <a:solidFill>
                  <a:srgbClr val="FF2600"/>
                </a:solidFill>
              </a:defRPr>
            </a:pPr>
            <a:r>
              <a:t>(No fossil fuel products)</a:t>
            </a:r>
          </a:p>
          <a:p>
            <a:pPr>
              <a:defRPr sz="3200">
                <a:solidFill>
                  <a:srgbClr val="FF2600"/>
                </a:solidFill>
              </a:defRPr>
            </a:pPr>
          </a:p>
          <a:p>
            <a:pPr>
              <a:defRPr sz="3200">
                <a:solidFill>
                  <a:srgbClr val="FF2600"/>
                </a:solidFill>
              </a:defRPr>
            </a:pPr>
            <a:r>
              <a:t>       </a:t>
            </a:r>
          </a:p>
          <a:p>
            <a:pPr>
              <a:defRPr sz="3200">
                <a:solidFill>
                  <a:srgbClr val="FF2600"/>
                </a:solidFill>
              </a:defRPr>
            </a:pPr>
            <a:r>
              <a:t>3. Reduce, Reuse, Repurpose, Recycle</a:t>
            </a:r>
          </a:p>
          <a:p>
            <a:pPr>
              <a:defRPr sz="3200">
                <a:solidFill>
                  <a:srgbClr val="FF2600"/>
                </a:solidFill>
              </a:defRPr>
            </a:pPr>
          </a:p>
          <a:p>
            <a:pPr>
              <a:defRPr sz="3100">
                <a:solidFill>
                  <a:srgbClr val="FF2600"/>
                </a:solidFill>
              </a:defRPr>
            </a:pPr>
            <a:r>
              <a:t>Global climate change has risen 1.1 degrees</a:t>
            </a:r>
          </a:p>
          <a:p>
            <a:pPr>
              <a:defRPr sz="3100">
                <a:solidFill>
                  <a:srgbClr val="FF2600"/>
                </a:solidFill>
              </a:defRPr>
            </a:pPr>
            <a:r>
              <a:t>celcius and rising.</a:t>
            </a:r>
          </a:p>
          <a:p>
            <a:pPr>
              <a:defRPr sz="3100">
                <a:solidFill>
                  <a:srgbClr val="FF2600"/>
                </a:solidFill>
              </a:defRPr>
            </a:pPr>
            <a:r>
              <a:t>Catastrophic climate change occurs at and before</a:t>
            </a:r>
          </a:p>
          <a:p>
            <a:pPr>
              <a:defRPr sz="3100">
                <a:solidFill>
                  <a:srgbClr val="FF2600"/>
                </a:solidFill>
              </a:defRPr>
            </a:pPr>
            <a:r>
              <a:t>1.5 degrees celsius. </a:t>
            </a:r>
          </a:p>
        </p:txBody>
      </p:sp>
      <p:sp>
        <p:nvSpPr>
          <p:cNvPr id="202" name="Everyone must use their voice and actions to prevent the 1.5 degree rise in global temperature…"/>
          <p:cNvSpPr txBox="1"/>
          <p:nvPr/>
        </p:nvSpPr>
        <p:spPr>
          <a:xfrm>
            <a:off x="304606" y="7500750"/>
            <a:ext cx="12395588" cy="1244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500">
                <a:latin typeface="Impact"/>
                <a:ea typeface="Impact"/>
                <a:cs typeface="Impact"/>
                <a:sym typeface="Impact"/>
              </a:defRPr>
            </a:pPr>
            <a:r>
              <a:t>Everyone must use their voice and actions to prevent the 1.5 degree rise in global temperature</a:t>
            </a:r>
          </a:p>
          <a:p>
            <a:pPr>
              <a:defRPr sz="2500">
                <a:latin typeface="Impact"/>
                <a:ea typeface="Impact"/>
                <a:cs typeface="Impact"/>
                <a:sym typeface="Impact"/>
              </a:defRPr>
            </a:pPr>
            <a:r>
              <a:t>Together one for all we can do this!</a:t>
            </a:r>
          </a:p>
          <a:p>
            <a:pPr>
              <a:defRPr sz="2500">
                <a:latin typeface="Impact"/>
                <a:ea typeface="Impact"/>
                <a:cs typeface="Impact"/>
                <a:sym typeface="Impact"/>
              </a:defRPr>
            </a:pPr>
            <a:r>
              <a:t>BELIEVE  IN THE CHANGE THAT IS YOU!</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chemeClr val="accent1">
                <a:hueOff val="935909"/>
                <a:lumOff val="43066"/>
              </a:schemeClr>
            </a:gs>
            <a:gs pos="35000">
              <a:srgbClr val="BACCFF"/>
            </a:gs>
            <a:gs pos="100000">
              <a:schemeClr val="accent1">
                <a:hueOff val="1001232"/>
                <a:lumOff val="57003"/>
              </a:schemeClr>
            </a:gs>
          </a:gsLst>
          <a:lin ang="16200000" scaled="0"/>
        </a:gradFill>
      </p:bgPr>
    </p:bg>
    <p:spTree>
      <p:nvGrpSpPr>
        <p:cNvPr id="1" name=""/>
        <p:cNvGrpSpPr/>
        <p:nvPr/>
      </p:nvGrpSpPr>
      <p:grpSpPr>
        <a:xfrm>
          <a:off x="0" y="0"/>
          <a:ext cx="0" cy="0"/>
          <a:chOff x="0" y="0"/>
          <a:chExt cx="0" cy="0"/>
        </a:xfrm>
      </p:grpSpPr>
      <p:pic>
        <p:nvPicPr>
          <p:cNvPr id="204" name="Image" descr="Image"/>
          <p:cNvPicPr>
            <a:picLocks noChangeAspect="1"/>
          </p:cNvPicPr>
          <p:nvPr>
            <p:ph type="pic" idx="21"/>
          </p:nvPr>
        </p:nvPicPr>
        <p:blipFill>
          <a:blip r:embed="rId2">
            <a:extLst/>
          </a:blip>
          <a:stretch>
            <a:fillRect/>
          </a:stretch>
        </p:blipFill>
        <p:spPr>
          <a:xfrm>
            <a:off x="1717276" y="1799841"/>
            <a:ext cx="9160256" cy="5543740"/>
          </a:xfrm>
          <a:prstGeom prst="rect">
            <a:avLst/>
          </a:prstGeom>
        </p:spPr>
      </p:pic>
      <p:pic>
        <p:nvPicPr>
          <p:cNvPr id="205" name="steep vineyards-2.pdf" descr="steep vineyards-2.pdf"/>
          <p:cNvPicPr>
            <a:picLocks noChangeAspect="1"/>
          </p:cNvPicPr>
          <p:nvPr/>
        </p:nvPicPr>
        <p:blipFill>
          <a:blip r:embed="rId3">
            <a:extLst/>
          </a:blip>
          <a:stretch>
            <a:fillRect/>
          </a:stretch>
        </p:blipFill>
        <p:spPr>
          <a:xfrm>
            <a:off x="1268203" y="1996186"/>
            <a:ext cx="10058401" cy="7772401"/>
          </a:xfrm>
          <a:prstGeom prst="rect">
            <a:avLst/>
          </a:prstGeom>
          <a:ln w="12700">
            <a:miter lim="400000"/>
          </a:ln>
        </p:spPr>
      </p:pic>
      <p:sp>
        <p:nvSpPr>
          <p:cNvPr id="206" name="Slide Number"/>
          <p:cNvSpPr txBox="1"/>
          <p:nvPr>
            <p:ph type="sldNum" sz="quarter" idx="4294967295"/>
          </p:nvPr>
        </p:nvSpPr>
        <p:spPr>
          <a:xfrm>
            <a:off x="6375349" y="9245600"/>
            <a:ext cx="241402" cy="3810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THE MOST HARMFUL LAND USE IN…"/>
          <p:cNvSpPr txBox="1"/>
          <p:nvPr/>
        </p:nvSpPr>
        <p:spPr>
          <a:xfrm>
            <a:off x="1549462" y="560387"/>
            <a:ext cx="9289927" cy="1825626"/>
          </a:xfrm>
          <a:prstGeom prst="rect">
            <a:avLst/>
          </a:prstGeom>
          <a:gradFill>
            <a:gsLst>
              <a:gs pos="0">
                <a:schemeClr val="accent4">
                  <a:hueOff val="-193130"/>
                  <a:satOff val="50406"/>
                  <a:lumOff val="30124"/>
                </a:schemeClr>
              </a:gs>
              <a:gs pos="35000">
                <a:srgbClr val="C2BDFF"/>
              </a:gs>
              <a:gs pos="100000">
                <a:schemeClr val="accent4">
                  <a:hueOff val="-213956"/>
                  <a:satOff val="50406"/>
                  <a:lumOff val="43305"/>
                </a:schemeClr>
              </a:gs>
            </a:gsLst>
            <a:lin ang="16200000"/>
          </a:gradFill>
          <a:ln>
            <a:solidFill>
              <a:srgbClr val="5342C0"/>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THE MOST HARMFUL LAND USE IN </a:t>
            </a:r>
          </a:p>
          <a:p>
            <a:pPr/>
            <a:r>
              <a:t>NAPA</a:t>
            </a:r>
          </a:p>
          <a:p>
            <a:pPr/>
            <a:r>
              <a:t>IS FOREST CONVERSION TO VINEYARDS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lide Number"/>
          <p:cNvSpPr txBox="1"/>
          <p:nvPr>
            <p:ph type="sldNum" sz="quarter" idx="2"/>
          </p:nvPr>
        </p:nvSpPr>
        <p:spPr>
          <a:xfrm>
            <a:off x="6385373" y="9296400"/>
            <a:ext cx="227280"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0" name="Image" descr="Image"/>
          <p:cNvPicPr>
            <a:picLocks noChangeAspect="1"/>
          </p:cNvPicPr>
          <p:nvPr/>
        </p:nvPicPr>
        <p:blipFill>
          <a:blip r:embed="rId2">
            <a:extLst/>
          </a:blip>
          <a:stretch>
            <a:fillRect/>
          </a:stretch>
        </p:blipFill>
        <p:spPr>
          <a:xfrm>
            <a:off x="2724150" y="1892300"/>
            <a:ext cx="8128000" cy="6096000"/>
          </a:xfrm>
          <a:prstGeom prst="rect">
            <a:avLst/>
          </a:prstGeom>
          <a:ln w="12700">
            <a:miter lim="400000"/>
          </a:ln>
        </p:spPr>
      </p:pic>
      <p:sp>
        <p:nvSpPr>
          <p:cNvPr id="211" name="Kortum Canyon Deforestation…"/>
          <p:cNvSpPr txBox="1"/>
          <p:nvPr/>
        </p:nvSpPr>
        <p:spPr>
          <a:xfrm>
            <a:off x="3889666" y="2536228"/>
            <a:ext cx="5796967" cy="28142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2400">
                <a:solidFill>
                  <a:srgbClr val="FFFFFF"/>
                </a:solidFill>
                <a:latin typeface="Helvetica Neue"/>
                <a:ea typeface="Helvetica Neue"/>
                <a:cs typeface="Helvetica Neue"/>
                <a:sym typeface="Helvetica Neue"/>
              </a:defRPr>
            </a:pPr>
            <a:r>
              <a:t>Kortum Canyon Deforestation</a:t>
            </a:r>
          </a:p>
          <a:p>
            <a:pPr>
              <a:defRPr b="1" sz="1400">
                <a:solidFill>
                  <a:srgbClr val="FFFFFF"/>
                </a:solidFill>
                <a:latin typeface="Helvetica Neue"/>
                <a:ea typeface="Helvetica Neue"/>
                <a:cs typeface="Helvetica Neue"/>
                <a:sym typeface="Helvetica Neue"/>
              </a:defRPr>
            </a:pPr>
            <a:r>
              <a:t>HARMS GROUNDWATER RECHARGE BECAUSE THE </a:t>
            </a:r>
          </a:p>
          <a:p>
            <a:pPr>
              <a:defRPr b="1" sz="1400">
                <a:solidFill>
                  <a:srgbClr val="FFFFFF"/>
                </a:solidFill>
                <a:latin typeface="Helvetica Neue"/>
                <a:ea typeface="Helvetica Neue"/>
                <a:cs typeface="Helvetica Neue"/>
                <a:sym typeface="Helvetica Neue"/>
              </a:defRPr>
            </a:pPr>
            <a:r>
              <a:t>WATER FLOWS QUICKLY OFF THESE HILLSIDE VINEYARD TO THE</a:t>
            </a:r>
          </a:p>
          <a:p>
            <a:pPr>
              <a:defRPr b="1" sz="1400">
                <a:solidFill>
                  <a:srgbClr val="FFFFFF"/>
                </a:solidFill>
                <a:latin typeface="Helvetica Neue"/>
                <a:ea typeface="Helvetica Neue"/>
                <a:cs typeface="Helvetica Neue"/>
                <a:sym typeface="Helvetica Neue"/>
              </a:defRPr>
            </a:pPr>
            <a:r>
              <a:t>NAPA RIVER WHERE IT ERODES THE BED AND BANKS</a:t>
            </a:r>
          </a:p>
          <a:p>
            <a:pPr>
              <a:defRPr b="1" sz="1400">
                <a:solidFill>
                  <a:srgbClr val="FFFFFF"/>
                </a:solidFill>
                <a:latin typeface="Helvetica Neue"/>
                <a:ea typeface="Helvetica Neue"/>
                <a:cs typeface="Helvetica Neue"/>
                <a:sym typeface="Helvetica Neue"/>
              </a:defRPr>
            </a:pPr>
            <a:r>
              <a:t>CAUSING INCISION/DOWN CUTTING OF THE </a:t>
            </a:r>
          </a:p>
          <a:p>
            <a:pPr>
              <a:defRPr b="1" sz="1400">
                <a:solidFill>
                  <a:srgbClr val="FFFFFF"/>
                </a:solidFill>
                <a:latin typeface="Helvetica Neue"/>
                <a:ea typeface="Helvetica Neue"/>
                <a:cs typeface="Helvetica Neue"/>
                <a:sym typeface="Helvetica Neue"/>
              </a:defRPr>
            </a:pPr>
            <a:r>
              <a:t>RIVER</a:t>
            </a:r>
          </a:p>
          <a:p>
            <a:pPr>
              <a:defRPr b="1" sz="2400">
                <a:solidFill>
                  <a:srgbClr val="FFFFFF"/>
                </a:solidFill>
                <a:latin typeface="Helvetica Neue"/>
                <a:ea typeface="Helvetica Neue"/>
                <a:cs typeface="Helvetica Neue"/>
                <a:sym typeface="Helvetica Neue"/>
              </a:defRPr>
            </a:pPr>
          </a:p>
          <a:p>
            <a:pPr>
              <a:defRPr b="1" sz="2000">
                <a:solidFill>
                  <a:srgbClr val="FFFFFF"/>
                </a:solidFill>
                <a:latin typeface="Helvetica Neue"/>
                <a:ea typeface="Helvetica Neue"/>
                <a:cs typeface="Helvetica Neue"/>
                <a:sym typeface="Helvetica Neue"/>
              </a:defRPr>
            </a:pPr>
          </a:p>
          <a:p>
            <a:pPr>
              <a:defRPr b="1" sz="2400">
                <a:solidFill>
                  <a:srgbClr val="FFFFFF"/>
                </a:solidFill>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Image" descr="Image"/>
          <p:cNvPicPr>
            <a:picLocks noChangeAspect="1"/>
          </p:cNvPicPr>
          <p:nvPr>
            <p:ph type="pic" idx="21"/>
          </p:nvPr>
        </p:nvPicPr>
        <p:blipFill>
          <a:blip r:embed="rId2">
            <a:extLst/>
          </a:blip>
          <a:srcRect l="0" t="4675" r="0" b="4545"/>
          <a:stretch>
            <a:fillRect/>
          </a:stretch>
        </p:blipFill>
        <p:spPr>
          <a:xfrm>
            <a:off x="1600200" y="635000"/>
            <a:ext cx="9779000" cy="5918200"/>
          </a:xfrm>
          <a:prstGeom prst="rect">
            <a:avLst/>
          </a:prstGeom>
        </p:spPr>
      </p:pic>
      <p:sp>
        <p:nvSpPr>
          <p:cNvPr id="214" name="Double-click to edit"/>
          <p:cNvSpPr txBox="1"/>
          <p:nvPr>
            <p:ph type="title"/>
          </p:nvPr>
        </p:nvSpPr>
        <p:spPr>
          <a:prstGeom prst="rect">
            <a:avLst/>
          </a:prstGeom>
        </p:spPr>
        <p:txBody>
          <a:bodyPr/>
          <a:lstStyle/>
          <a:p>
            <a:pPr/>
          </a:p>
        </p:txBody>
      </p:sp>
      <p:sp>
        <p:nvSpPr>
          <p:cNvPr id="215" name="Double-click to edit"/>
          <p:cNvSpPr txBox="1"/>
          <p:nvPr>
            <p:ph type="body" sz="quarter" idx="1"/>
          </p:nvPr>
        </p:nvSpPr>
        <p:spPr>
          <a:prstGeom prst="rect">
            <a:avLst/>
          </a:prstGeom>
        </p:spPr>
        <p:txBody>
          <a:bodyPr/>
          <a:lstStyle/>
          <a:p>
            <a:pPr/>
          </a:p>
        </p:txBody>
      </p:sp>
      <p:pic>
        <p:nvPicPr>
          <p:cNvPr id="216" name="Image" descr="Image"/>
          <p:cNvPicPr>
            <a:picLocks noChangeAspect="1"/>
          </p:cNvPicPr>
          <p:nvPr/>
        </p:nvPicPr>
        <p:blipFill>
          <a:blip r:embed="rId3">
            <a:extLst/>
          </a:blip>
          <a:stretch>
            <a:fillRect/>
          </a:stretch>
        </p:blipFill>
        <p:spPr>
          <a:xfrm>
            <a:off x="226814" y="-3737769"/>
            <a:ext cx="12921854" cy="17229138"/>
          </a:xfrm>
          <a:prstGeom prst="rect">
            <a:avLst/>
          </a:prstGeom>
          <a:ln w="12700">
            <a:miter lim="400000"/>
          </a:ln>
        </p:spPr>
      </p:pic>
      <p:sp>
        <p:nvSpPr>
          <p:cNvPr id="217" name="ICARE’s Board Members Kayaking the Napa River"/>
          <p:cNvSpPr txBox="1"/>
          <p:nvPr/>
        </p:nvSpPr>
        <p:spPr>
          <a:xfrm>
            <a:off x="3418358" y="1022349"/>
            <a:ext cx="6142684" cy="4191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ICARE’s Board Members Kayaking the Napa River</a:t>
            </a:r>
          </a:p>
        </p:txBody>
      </p:sp>
      <p:sp>
        <p:nvSpPr>
          <p:cNvPr id="218" name="Hundreds of ancient trees are falling into the River from erosion seen here."/>
          <p:cNvSpPr txBox="1"/>
          <p:nvPr/>
        </p:nvSpPr>
        <p:spPr>
          <a:xfrm>
            <a:off x="483021" y="4432300"/>
            <a:ext cx="9390808" cy="406401"/>
          </a:xfrm>
          <a:prstGeom prst="rect">
            <a:avLst/>
          </a:prstGeom>
          <a:solidFill>
            <a:srgbClr val="FFFFFF"/>
          </a:solidFill>
          <a:ln w="127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Hundreds of ancient trees are falling into the River from erosion seen here.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Image" descr="Image"/>
          <p:cNvPicPr>
            <a:picLocks noChangeAspect="1"/>
          </p:cNvPicPr>
          <p:nvPr>
            <p:ph type="pic" idx="21"/>
          </p:nvPr>
        </p:nvPicPr>
        <p:blipFill>
          <a:blip r:embed="rId2">
            <a:extLst/>
          </a:blip>
          <a:stretch>
            <a:fillRect/>
          </a:stretch>
        </p:blipFill>
        <p:spPr>
          <a:prstGeom prst="rect">
            <a:avLst/>
          </a:prstGeom>
        </p:spPr>
      </p:pic>
      <p:sp>
        <p:nvSpPr>
          <p:cNvPr id="221" name="Double-click to edit"/>
          <p:cNvSpPr txBox="1"/>
          <p:nvPr>
            <p:ph type="title"/>
          </p:nvPr>
        </p:nvSpPr>
        <p:spPr>
          <a:prstGeom prst="rect">
            <a:avLst/>
          </a:prstGeom>
        </p:spPr>
        <p:txBody>
          <a:bodyPr/>
          <a:lstStyle/>
          <a:p>
            <a:pPr/>
          </a:p>
        </p:txBody>
      </p:sp>
      <p:sp>
        <p:nvSpPr>
          <p:cNvPr id="222" name="Double-click to edit"/>
          <p:cNvSpPr txBox="1"/>
          <p:nvPr>
            <p:ph type="body" sz="quarter" idx="1"/>
          </p:nvPr>
        </p:nvSpPr>
        <p:spPr>
          <a:prstGeom prst="rect">
            <a:avLst/>
          </a:prstGeom>
        </p:spPr>
        <p:txBody>
          <a:bodyPr/>
          <a:lstStyle/>
          <a:p>
            <a:pPr/>
          </a:p>
        </p:txBody>
      </p:sp>
      <p:pic>
        <p:nvPicPr>
          <p:cNvPr id="223" name="Image" descr="Image"/>
          <p:cNvPicPr>
            <a:picLocks noChangeAspect="1"/>
          </p:cNvPicPr>
          <p:nvPr/>
        </p:nvPicPr>
        <p:blipFill>
          <a:blip r:embed="rId3">
            <a:extLst/>
          </a:blip>
          <a:stretch>
            <a:fillRect/>
          </a:stretch>
        </p:blipFill>
        <p:spPr>
          <a:xfrm>
            <a:off x="-590104" y="-5340"/>
            <a:ext cx="13776483" cy="10332363"/>
          </a:xfrm>
          <a:prstGeom prst="rect">
            <a:avLst/>
          </a:prstGeom>
          <a:ln w="12700">
            <a:miter lim="400000"/>
          </a:ln>
        </p:spPr>
      </p:pic>
      <p:sp>
        <p:nvSpPr>
          <p:cNvPr id="224" name="Land Owners Trash the River"/>
          <p:cNvSpPr txBox="1"/>
          <p:nvPr/>
        </p:nvSpPr>
        <p:spPr>
          <a:xfrm>
            <a:off x="2975303" y="5360987"/>
            <a:ext cx="6844644" cy="6826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Land Owners Trash the River</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Double-click to edit"/>
          <p:cNvSpPr txBox="1"/>
          <p:nvPr>
            <p:ph type="title"/>
          </p:nvPr>
        </p:nvSpPr>
        <p:spPr>
          <a:prstGeom prst="rect">
            <a:avLst/>
          </a:prstGeom>
        </p:spPr>
        <p:txBody>
          <a:bodyPr/>
          <a:lstStyle/>
          <a:p>
            <a:pPr/>
          </a:p>
        </p:txBody>
      </p:sp>
      <p:sp>
        <p:nvSpPr>
          <p:cNvPr id="227" name="Double-click to edit"/>
          <p:cNvSpPr txBox="1"/>
          <p:nvPr>
            <p:ph type="body" idx="1"/>
          </p:nvPr>
        </p:nvSpPr>
        <p:spPr>
          <a:prstGeom prst="rect">
            <a:avLst/>
          </a:prstGeom>
        </p:spPr>
        <p:txBody>
          <a:bodyPr/>
          <a:lstStyle/>
          <a:p>
            <a:pPr/>
          </a:p>
        </p:txBody>
      </p:sp>
      <p:pic>
        <p:nvPicPr>
          <p:cNvPr id="228" name="page1image28811808.png" descr="page1image28811808.png"/>
          <p:cNvPicPr>
            <a:picLocks noChangeAspect="1"/>
          </p:cNvPicPr>
          <p:nvPr/>
        </p:nvPicPr>
        <p:blipFill>
          <a:blip r:embed="rId2">
            <a:extLst/>
          </a:blip>
          <a:srcRect l="9967" t="13671" r="7847" b="0"/>
          <a:stretch>
            <a:fillRect/>
          </a:stretch>
        </p:blipFill>
        <p:spPr>
          <a:xfrm>
            <a:off x="-79993" y="-18843"/>
            <a:ext cx="13164785" cy="10371496"/>
          </a:xfrm>
          <a:prstGeom prst="rect">
            <a:avLst/>
          </a:prstGeom>
          <a:ln w="12700">
            <a:miter lim="400000"/>
          </a:ln>
        </p:spPr>
      </p:pic>
      <p:sp>
        <p:nvSpPr>
          <p:cNvPr id="229" name="Text"/>
          <p:cNvSpPr txBox="1"/>
          <p:nvPr/>
        </p:nvSpPr>
        <p:spPr>
          <a:xfrm>
            <a:off x="4597400" y="-44451"/>
            <a:ext cx="190500"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Roman"/>
                <a:ea typeface="Times Roman"/>
                <a:cs typeface="Times Roman"/>
                <a:sym typeface="Times Roman"/>
              </a:defRPr>
            </a:lvl1pPr>
          </a:lstStyle>
          <a:p>
            <a:pPr/>
            <a:r>
              <a:t> </a:t>
            </a:r>
          </a:p>
        </p:txBody>
      </p:sp>
      <p:sp>
        <p:nvSpPr>
          <p:cNvPr id="230" name="Napa River deeply incised and not connected to the floodplain"/>
          <p:cNvSpPr txBox="1"/>
          <p:nvPr/>
        </p:nvSpPr>
        <p:spPr>
          <a:xfrm>
            <a:off x="3425973" y="342899"/>
            <a:ext cx="6152854" cy="1549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200">
                <a:solidFill>
                  <a:srgbClr val="FFFFFF"/>
                </a:solidFill>
              </a:defRPr>
            </a:lvl1pPr>
          </a:lstStyle>
          <a:p>
            <a:pPr/>
            <a:r>
              <a:t>Napa River deeply incised and not connected to the floodplain</a:t>
            </a:r>
          </a:p>
        </p:txBody>
      </p:sp>
      <p:sp>
        <p:nvSpPr>
          <p:cNvPr id="231" name="40 foot bank erosion from urbanization/…"/>
          <p:cNvSpPr txBox="1"/>
          <p:nvPr/>
        </p:nvSpPr>
        <p:spPr>
          <a:xfrm>
            <a:off x="5086498" y="2032198"/>
            <a:ext cx="6152854" cy="81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400">
                <a:solidFill>
                  <a:srgbClr val="FFFFFF"/>
                </a:solidFill>
              </a:defRPr>
            </a:pPr>
            <a:r>
              <a:t>40 foot bank erosion from urbanization/</a:t>
            </a:r>
          </a:p>
          <a:p>
            <a:pPr>
              <a:defRPr sz="2400">
                <a:solidFill>
                  <a:srgbClr val="FFFFFF"/>
                </a:solidFill>
              </a:defRPr>
            </a:pPr>
            <a:r>
              <a:t>deforestation</a:t>
            </a:r>
          </a:p>
        </p:txBody>
      </p:sp>
      <p:sp>
        <p:nvSpPr>
          <p:cNvPr id="232" name="Banks Too Steep for the Public to Safely Access the Napa River, a Lost River."/>
          <p:cNvSpPr txBox="1"/>
          <p:nvPr/>
        </p:nvSpPr>
        <p:spPr>
          <a:xfrm>
            <a:off x="400260" y="3051174"/>
            <a:ext cx="6921973"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000">
                <a:solidFill>
                  <a:srgbClr val="FFFFFF"/>
                </a:solidFill>
              </a:defRPr>
            </a:lvl1pPr>
          </a:lstStyle>
          <a:p>
            <a:pPr/>
            <a:r>
              <a:t>Banks Too Steep for the Public to Safely Access the Napa River, a Lost River.</a:t>
            </a:r>
          </a:p>
        </p:txBody>
      </p:sp>
      <p:pic>
        <p:nvPicPr>
          <p:cNvPr id="233" name="Image" descr="Image"/>
          <p:cNvPicPr>
            <a:picLocks noChangeAspect="1"/>
          </p:cNvPicPr>
          <p:nvPr/>
        </p:nvPicPr>
        <p:blipFill>
          <a:blip r:embed="rId3">
            <a:extLst/>
          </a:blip>
          <a:srcRect l="0" t="0" r="0" b="1829"/>
          <a:stretch>
            <a:fillRect/>
          </a:stretch>
        </p:blipFill>
        <p:spPr>
          <a:xfrm>
            <a:off x="4672367" y="3943287"/>
            <a:ext cx="8336686" cy="6138132"/>
          </a:xfrm>
          <a:prstGeom prst="rect">
            <a:avLst/>
          </a:prstGeom>
          <a:ln w="12700">
            <a:miter lim="400000"/>
          </a:ln>
        </p:spPr>
      </p:pic>
      <p:sp>
        <p:nvSpPr>
          <p:cNvPr id="234" name="Yellowstone River"/>
          <p:cNvSpPr txBox="1"/>
          <p:nvPr/>
        </p:nvSpPr>
        <p:spPr>
          <a:xfrm>
            <a:off x="7452714" y="4224337"/>
            <a:ext cx="3052372" cy="517526"/>
          </a:xfrm>
          <a:prstGeom prst="rect">
            <a:avLst/>
          </a:prstGeom>
          <a:gradFill>
            <a:gsLst>
              <a:gs pos="0">
                <a:schemeClr val="accent4">
                  <a:hueOff val="-193130"/>
                  <a:satOff val="50406"/>
                  <a:lumOff val="30124"/>
                </a:schemeClr>
              </a:gs>
              <a:gs pos="35000">
                <a:srgbClr val="C2BDFF"/>
              </a:gs>
              <a:gs pos="100000">
                <a:schemeClr val="accent4">
                  <a:hueOff val="-213956"/>
                  <a:satOff val="50406"/>
                  <a:lumOff val="43305"/>
                </a:schemeClr>
              </a:gs>
            </a:gsLst>
            <a:lin ang="16200000"/>
          </a:gradFill>
          <a:ln>
            <a:solidFill>
              <a:srgbClr val="5342C0"/>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Yellowstone River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Double-click to edit"/>
          <p:cNvSpPr txBox="1"/>
          <p:nvPr>
            <p:ph type="title"/>
          </p:nvPr>
        </p:nvSpPr>
        <p:spPr>
          <a:prstGeom prst="rect">
            <a:avLst/>
          </a:prstGeom>
        </p:spPr>
        <p:txBody>
          <a:bodyPr/>
          <a:lstStyle/>
          <a:p>
            <a:pPr/>
          </a:p>
        </p:txBody>
      </p:sp>
      <p:sp>
        <p:nvSpPr>
          <p:cNvPr id="237" name="Double-click to edit"/>
          <p:cNvSpPr txBox="1"/>
          <p:nvPr>
            <p:ph type="body" idx="1"/>
          </p:nvPr>
        </p:nvSpPr>
        <p:spPr>
          <a:prstGeom prst="rect">
            <a:avLst/>
          </a:prstGeom>
        </p:spPr>
        <p:txBody>
          <a:bodyPr/>
          <a:lstStyle/>
          <a:p>
            <a:pPr/>
          </a:p>
        </p:txBody>
      </p:sp>
      <p:pic>
        <p:nvPicPr>
          <p:cNvPr id="238" name="Image" descr="Image"/>
          <p:cNvPicPr>
            <a:picLocks noChangeAspect="1"/>
          </p:cNvPicPr>
          <p:nvPr/>
        </p:nvPicPr>
        <p:blipFill>
          <a:blip r:embed="rId2">
            <a:extLst/>
          </a:blip>
          <a:stretch>
            <a:fillRect/>
          </a:stretch>
        </p:blipFill>
        <p:spPr>
          <a:xfrm>
            <a:off x="343991" y="358824"/>
            <a:ext cx="12373968" cy="9280476"/>
          </a:xfrm>
          <a:prstGeom prst="rect">
            <a:avLst/>
          </a:prstGeom>
          <a:ln w="12700">
            <a:miter lim="400000"/>
          </a:ln>
        </p:spPr>
      </p:pic>
      <p:sp>
        <p:nvSpPr>
          <p:cNvPr id="239" name="Illegal Water Diversions"/>
          <p:cNvSpPr txBox="1"/>
          <p:nvPr/>
        </p:nvSpPr>
        <p:spPr>
          <a:xfrm>
            <a:off x="3697541" y="831849"/>
            <a:ext cx="5609718" cy="6985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Illegal Water Diversions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Double-click to edit"/>
          <p:cNvSpPr txBox="1"/>
          <p:nvPr>
            <p:ph type="title"/>
          </p:nvPr>
        </p:nvSpPr>
        <p:spPr>
          <a:prstGeom prst="rect">
            <a:avLst/>
          </a:prstGeom>
        </p:spPr>
        <p:txBody>
          <a:bodyPr/>
          <a:lstStyle/>
          <a:p>
            <a:pPr/>
          </a:p>
        </p:txBody>
      </p:sp>
      <p:sp>
        <p:nvSpPr>
          <p:cNvPr id="242" name="Double-click to edit"/>
          <p:cNvSpPr txBox="1"/>
          <p:nvPr>
            <p:ph type="body" idx="1"/>
          </p:nvPr>
        </p:nvSpPr>
        <p:spPr>
          <a:prstGeom prst="rect">
            <a:avLst/>
          </a:prstGeom>
        </p:spPr>
        <p:txBody>
          <a:bodyPr/>
          <a:lstStyle/>
          <a:p>
            <a:pPr/>
          </a:p>
        </p:txBody>
      </p:sp>
      <p:pic>
        <p:nvPicPr>
          <p:cNvPr id="243" name="Image" descr="Image"/>
          <p:cNvPicPr>
            <a:picLocks noChangeAspect="1"/>
          </p:cNvPicPr>
          <p:nvPr/>
        </p:nvPicPr>
        <p:blipFill>
          <a:blip r:embed="rId2">
            <a:extLst/>
          </a:blip>
          <a:stretch>
            <a:fillRect/>
          </a:stretch>
        </p:blipFill>
        <p:spPr>
          <a:xfrm>
            <a:off x="-41871" y="-3793068"/>
            <a:ext cx="13004801" cy="17339736"/>
          </a:xfrm>
          <a:prstGeom prst="rect">
            <a:avLst/>
          </a:prstGeom>
          <a:ln w="12700">
            <a:miter lim="400000"/>
          </a:ln>
        </p:spPr>
      </p:pic>
      <p:sp>
        <p:nvSpPr>
          <p:cNvPr id="244" name="Dangerous Algal Blooms"/>
          <p:cNvSpPr txBox="1"/>
          <p:nvPr/>
        </p:nvSpPr>
        <p:spPr>
          <a:xfrm>
            <a:off x="5512544" y="933449"/>
            <a:ext cx="3154462" cy="4191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Dangerous Algal Blooms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6" name="UNADJUSTEDNONRAW_thumb_82a.jpg" descr="UNADJUSTEDNONRAW_thumb_82a.jpg"/>
          <p:cNvPicPr>
            <a:picLocks noChangeAspect="1"/>
          </p:cNvPicPr>
          <p:nvPr/>
        </p:nvPicPr>
        <p:blipFill>
          <a:blip r:embed="rId2">
            <a:extLst/>
          </a:blip>
          <a:stretch>
            <a:fillRect/>
          </a:stretch>
        </p:blipFill>
        <p:spPr>
          <a:xfrm>
            <a:off x="4777633" y="5008800"/>
            <a:ext cx="5242667" cy="3932000"/>
          </a:xfrm>
          <a:prstGeom prst="rect">
            <a:avLst/>
          </a:prstGeom>
          <a:ln w="12700">
            <a:miter lim="400000"/>
          </a:ln>
        </p:spPr>
      </p:pic>
      <p:pic>
        <p:nvPicPr>
          <p:cNvPr id="247" name="UNADJUSTEDNONRAW_thumb_88d.jpg" descr="UNADJUSTEDNONRAW_thumb_88d.jpg"/>
          <p:cNvPicPr>
            <a:picLocks noChangeAspect="1"/>
          </p:cNvPicPr>
          <p:nvPr/>
        </p:nvPicPr>
        <p:blipFill>
          <a:blip r:embed="rId3">
            <a:extLst/>
          </a:blip>
          <a:stretch>
            <a:fillRect/>
          </a:stretch>
        </p:blipFill>
        <p:spPr>
          <a:xfrm>
            <a:off x="558700" y="4802582"/>
            <a:ext cx="2949002" cy="3932002"/>
          </a:xfrm>
          <a:prstGeom prst="rect">
            <a:avLst/>
          </a:prstGeom>
          <a:ln w="12700">
            <a:miter lim="400000"/>
          </a:ln>
        </p:spPr>
      </p:pic>
      <p:pic>
        <p:nvPicPr>
          <p:cNvPr id="248" name="UNADJUSTEDNONRAW_thumb_7c3.jpg" descr="UNADJUSTEDNONRAW_thumb_7c3.jpg"/>
          <p:cNvPicPr>
            <a:picLocks noChangeAspect="1"/>
          </p:cNvPicPr>
          <p:nvPr/>
        </p:nvPicPr>
        <p:blipFill>
          <a:blip r:embed="rId4">
            <a:extLst/>
          </a:blip>
          <a:stretch>
            <a:fillRect/>
          </a:stretch>
        </p:blipFill>
        <p:spPr>
          <a:xfrm>
            <a:off x="3409936" y="606763"/>
            <a:ext cx="5219728" cy="3914799"/>
          </a:xfrm>
          <a:prstGeom prst="rect">
            <a:avLst/>
          </a:prstGeom>
          <a:ln w="12700">
            <a:miter lim="400000"/>
          </a:ln>
        </p:spPr>
      </p:pic>
      <p:sp>
        <p:nvSpPr>
          <p:cNvPr id="249" name="SEDIMENT FILLS THE RIVER DESTROYING SALMON AND STEELHEAD HABITAT"/>
          <p:cNvSpPr txBox="1"/>
          <p:nvPr/>
        </p:nvSpPr>
        <p:spPr>
          <a:xfrm>
            <a:off x="3970790" y="1662462"/>
            <a:ext cx="4272645" cy="5842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sz="1600"/>
            </a:lvl1pPr>
          </a:lstStyle>
          <a:p>
            <a:pPr/>
            <a:r>
              <a:t>SEDIMENT FILLS THE RIVER DESTROYING SALMON AND STEELHEAD HABITAT</a:t>
            </a:r>
          </a:p>
        </p:txBody>
      </p:sp>
      <p:sp>
        <p:nvSpPr>
          <p:cNvPr id="250" name="ALGAE AND PLANTS COVER TULOCAY CREEK"/>
          <p:cNvSpPr txBox="1"/>
          <p:nvPr/>
        </p:nvSpPr>
        <p:spPr>
          <a:xfrm>
            <a:off x="5403217" y="6974799"/>
            <a:ext cx="2198366" cy="8890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sz="1700"/>
            </a:lvl1pPr>
          </a:lstStyle>
          <a:p>
            <a:pPr/>
            <a:r>
              <a:t>ALGAE AND PLANTS COVER TULOCAY CREEK</a:t>
            </a:r>
          </a:p>
        </p:txBody>
      </p:sp>
      <p:sp>
        <p:nvSpPr>
          <p:cNvPr id="251" name="PLANTS AND ALGAE COVERS THE…"/>
          <p:cNvSpPr txBox="1"/>
          <p:nvPr/>
        </p:nvSpPr>
        <p:spPr>
          <a:xfrm>
            <a:off x="688692" y="7108149"/>
            <a:ext cx="2426266" cy="6223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1100"/>
            </a:pPr>
            <a:r>
              <a:t>PLANTS AND ALGAE COVERS THE </a:t>
            </a:r>
          </a:p>
          <a:p>
            <a:pPr>
              <a:defRPr sz="1100"/>
            </a:pPr>
            <a:r>
              <a:t>RIVER</a:t>
            </a:r>
          </a:p>
        </p:txBody>
      </p:sp>
      <p:sp>
        <p:nvSpPr>
          <p:cNvPr id="252" name="RUN OFF FROM…"/>
          <p:cNvSpPr txBox="1"/>
          <p:nvPr/>
        </p:nvSpPr>
        <p:spPr>
          <a:xfrm>
            <a:off x="915429" y="958850"/>
            <a:ext cx="1972792" cy="2552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1800"/>
            </a:pPr>
            <a:r>
              <a:t>RUN OFF FROM </a:t>
            </a:r>
          </a:p>
          <a:p>
            <a:pPr>
              <a:defRPr sz="1800"/>
            </a:pPr>
            <a:r>
              <a:t>VINEYARDS</a:t>
            </a:r>
          </a:p>
          <a:p>
            <a:pPr>
              <a:defRPr sz="1800"/>
            </a:pPr>
            <a:r>
              <a:t>POLLUTES </a:t>
            </a:r>
          </a:p>
          <a:p>
            <a:pPr>
              <a:defRPr sz="1800"/>
            </a:pPr>
            <a:r>
              <a:t>THE RIVER WITH </a:t>
            </a:r>
          </a:p>
          <a:p>
            <a:pPr>
              <a:defRPr sz="1800"/>
            </a:pPr>
            <a:r>
              <a:t>SEDIMENT AND </a:t>
            </a:r>
          </a:p>
          <a:p>
            <a:pPr>
              <a:defRPr sz="1800"/>
            </a:pPr>
            <a:r>
              <a:t>NUTRIENTS </a:t>
            </a:r>
          </a:p>
          <a:p>
            <a:pPr>
              <a:defRPr sz="1800"/>
            </a:pPr>
            <a:r>
              <a:t>CAUSING SEVERE</a:t>
            </a:r>
          </a:p>
          <a:p>
            <a:pPr>
              <a:defRPr sz="2000"/>
            </a:pPr>
            <a:r>
              <a:rPr sz="1800"/>
              <a:t>ALGAE BLOOM</a:t>
            </a:r>
            <a:r>
              <a:t>S</a:t>
            </a:r>
          </a:p>
        </p:txBody>
      </p:sp>
      <p:sp>
        <p:nvSpPr>
          <p:cNvPr id="253" name="ALGAE CAN TURN…"/>
          <p:cNvSpPr txBox="1"/>
          <p:nvPr/>
        </p:nvSpPr>
        <p:spPr>
          <a:xfrm>
            <a:off x="8874906" y="1611662"/>
            <a:ext cx="2386038"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000"/>
            </a:pPr>
            <a:r>
              <a:t>ALGAE CAN TURN </a:t>
            </a:r>
          </a:p>
          <a:p>
            <a:pPr>
              <a:defRPr sz="2000"/>
            </a:pPr>
            <a:r>
              <a:t>TOXIC</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5"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256" name="Title"/>
          <p:cNvSpPr txBox="1"/>
          <p:nvPr>
            <p:ph type="title"/>
          </p:nvPr>
        </p:nvSpPr>
        <p:spPr>
          <a:prstGeom prst="rect">
            <a:avLst/>
          </a:prstGeom>
        </p:spPr>
        <p:txBody>
          <a:bodyPr/>
          <a:lstStyle/>
          <a:p>
            <a:pPr/>
          </a:p>
        </p:txBody>
      </p:sp>
      <p:sp>
        <p:nvSpPr>
          <p:cNvPr id="257" name="Body"/>
          <p:cNvSpPr txBox="1"/>
          <p:nvPr>
            <p:ph type="body" sz="quarter" idx="1"/>
          </p:nvPr>
        </p:nvSpPr>
        <p:spPr>
          <a:prstGeom prst="rect">
            <a:avLst/>
          </a:prstGeom>
        </p:spPr>
        <p:txBody>
          <a:bodyPr/>
          <a:lstStyle/>
          <a:p>
            <a:pPr/>
          </a:p>
        </p:txBody>
      </p:sp>
      <p:pic>
        <p:nvPicPr>
          <p:cNvPr id="258" name="UNADJUSTEDNONRAW_thumb_eb4.jpg" descr="UNADJUSTEDNONRAW_thumb_eb4.jp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259" name="Napa River dry by July 15, 2021 from headwaters to tidal influence"/>
          <p:cNvSpPr txBox="1"/>
          <p:nvPr/>
        </p:nvSpPr>
        <p:spPr>
          <a:xfrm>
            <a:off x="4846064" y="5792785"/>
            <a:ext cx="3287272" cy="1216026"/>
          </a:xfrm>
          <a:prstGeom prst="rect">
            <a:avLst/>
          </a:prstGeom>
          <a:gradFill>
            <a:gsLst>
              <a:gs pos="0">
                <a:schemeClr val="accent4">
                  <a:hueOff val="-193130"/>
                  <a:satOff val="50406"/>
                  <a:lumOff val="30124"/>
                </a:schemeClr>
              </a:gs>
              <a:gs pos="35000">
                <a:srgbClr val="C2BDFF"/>
              </a:gs>
              <a:gs pos="100000">
                <a:schemeClr val="accent4">
                  <a:hueOff val="-213956"/>
                  <a:satOff val="50406"/>
                  <a:lumOff val="43305"/>
                </a:schemeClr>
              </a:gs>
            </a:gsLst>
            <a:lin ang="16200000"/>
          </a:gradFill>
          <a:ln>
            <a:solidFill>
              <a:srgbClr val="5342C0"/>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sz="2400">
                <a:solidFill>
                  <a:srgbClr val="FF0000"/>
                </a:solidFill>
                <a:latin typeface="Helvetica Light"/>
                <a:ea typeface="Helvetica Light"/>
                <a:cs typeface="Helvetica Light"/>
                <a:sym typeface="Helvetica Light"/>
              </a:defRPr>
            </a:lvl1pPr>
          </a:lstStyle>
          <a:p>
            <a:pPr/>
            <a:r>
              <a:t>Napa River at Pope Street Bridge dry by July 15th 2021</a:t>
            </a:r>
          </a:p>
        </p:txBody>
      </p:sp>
      <p:sp>
        <p:nvSpPr>
          <p:cNvPr id="260" name="WATER DIVERSIONS INCLUDING…"/>
          <p:cNvSpPr txBox="1"/>
          <p:nvPr/>
        </p:nvSpPr>
        <p:spPr>
          <a:xfrm>
            <a:off x="1239986" y="361949"/>
            <a:ext cx="10061278" cy="18415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WATER DIVERSIONS INCLUDING </a:t>
            </a:r>
          </a:p>
          <a:p>
            <a:pPr/>
            <a:r>
              <a:t>GROUNDWATER PUMPING IS DEWATERING </a:t>
            </a:r>
          </a:p>
          <a:p>
            <a:pPr/>
            <a:r>
              <a:t>THE NAPA RIVER</a:t>
            </a:r>
          </a:p>
        </p:txBody>
      </p:sp>
      <p:sp>
        <p:nvSpPr>
          <p:cNvPr id="261" name="The Napa River water diversions have been over appropriated"/>
          <p:cNvSpPr txBox="1"/>
          <p:nvPr/>
        </p:nvSpPr>
        <p:spPr>
          <a:xfrm>
            <a:off x="2836800" y="4667249"/>
            <a:ext cx="7712200" cy="4191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The Napa River water diversions have been over appropriated</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3" name="Image" descr="Image"/>
          <p:cNvPicPr>
            <a:picLocks noChangeAspect="1"/>
          </p:cNvPicPr>
          <p:nvPr>
            <p:ph type="pic" idx="21"/>
          </p:nvPr>
        </p:nvPicPr>
        <p:blipFill>
          <a:blip r:embed="rId2">
            <a:extLst/>
          </a:blip>
          <a:srcRect l="0" t="27305" r="0" b="27305"/>
          <a:stretch>
            <a:fillRect/>
          </a:stretch>
        </p:blipFill>
        <p:spPr>
          <a:xfrm>
            <a:off x="-1675260" y="-64543"/>
            <a:ext cx="16329920" cy="9882785"/>
          </a:xfrm>
          <a:prstGeom prst="rect">
            <a:avLst/>
          </a:prstGeom>
        </p:spPr>
      </p:pic>
      <p:sp>
        <p:nvSpPr>
          <p:cNvPr id="264" name="Double-click to edit"/>
          <p:cNvSpPr txBox="1"/>
          <p:nvPr>
            <p:ph type="title"/>
          </p:nvPr>
        </p:nvSpPr>
        <p:spPr>
          <a:prstGeom prst="rect">
            <a:avLst/>
          </a:prstGeom>
        </p:spPr>
        <p:txBody>
          <a:bodyPr/>
          <a:lstStyle/>
          <a:p>
            <a:pPr/>
          </a:p>
        </p:txBody>
      </p:sp>
      <p:sp>
        <p:nvSpPr>
          <p:cNvPr id="265" name="Double-click to edit"/>
          <p:cNvSpPr txBox="1"/>
          <p:nvPr>
            <p:ph type="body" sz="quarter" idx="1"/>
          </p:nvPr>
        </p:nvSpPr>
        <p:spPr>
          <a:prstGeom prst="rect">
            <a:avLst/>
          </a:prstGeom>
        </p:spPr>
        <p:txBody>
          <a:bodyPr/>
          <a:lstStyle/>
          <a:p>
            <a:pPr/>
          </a:p>
        </p:txBody>
      </p:sp>
      <p:sp>
        <p:nvSpPr>
          <p:cNvPr id="266" name="Reporting pollution and advocating for…"/>
          <p:cNvSpPr txBox="1"/>
          <p:nvPr/>
        </p:nvSpPr>
        <p:spPr>
          <a:xfrm>
            <a:off x="1422288" y="3829049"/>
            <a:ext cx="6597874" cy="1536701"/>
          </a:xfrm>
          <a:prstGeom prst="rect">
            <a:avLst/>
          </a:prstGeom>
          <a:solidFill>
            <a:schemeClr val="accent2"/>
          </a:solidFill>
          <a:ln w="25400">
            <a:solidFill>
              <a:srgbClr val="1271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700">
                <a:solidFill>
                  <a:srgbClr val="FFFFFF"/>
                </a:solidFill>
              </a:defRPr>
            </a:pPr>
            <a:r>
              <a:t>Reporting pollution and advocating for</a:t>
            </a:r>
          </a:p>
          <a:p>
            <a:pPr>
              <a:defRPr sz="2700">
                <a:solidFill>
                  <a:srgbClr val="FFFFFF"/>
                </a:solidFill>
              </a:defRPr>
            </a:pPr>
            <a:r>
              <a:t>Social and environmental justice</a:t>
            </a:r>
          </a:p>
          <a:p>
            <a:pPr>
              <a:defRPr sz="2100">
                <a:solidFill>
                  <a:srgbClr val="FFFFFF"/>
                </a:solidFill>
              </a:defRPr>
            </a:pPr>
            <a:r>
              <a:t>2019</a:t>
            </a:r>
          </a:p>
          <a:p>
            <a:pPr>
              <a:defRPr sz="2000">
                <a:solidFill>
                  <a:srgbClr val="FFFFFF"/>
                </a:solidFill>
              </a:defRPr>
            </a:pPr>
            <a:r>
              <a:t>Sulfuric acid discharged by Clover Flat Landfill</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lide Number"/>
          <p:cNvSpPr txBox="1"/>
          <p:nvPr>
            <p:ph type="sldNum" sz="quarter" idx="2"/>
          </p:nvPr>
        </p:nvSpPr>
        <p:spPr>
          <a:xfrm>
            <a:off x="6328884" y="9296400"/>
            <a:ext cx="340259"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9" name="Image" descr="Image"/>
          <p:cNvPicPr>
            <a:picLocks noChangeAspect="1"/>
          </p:cNvPicPr>
          <p:nvPr/>
        </p:nvPicPr>
        <p:blipFill>
          <a:blip r:embed="rId2">
            <a:extLst/>
          </a:blip>
          <a:stretch>
            <a:fillRect/>
          </a:stretch>
        </p:blipFill>
        <p:spPr>
          <a:xfrm rot="5460000">
            <a:off x="-2047326" y="-2275382"/>
            <a:ext cx="16902435" cy="13060971"/>
          </a:xfrm>
          <a:prstGeom prst="rect">
            <a:avLst/>
          </a:prstGeom>
          <a:ln w="12700">
            <a:solidFill>
              <a:srgbClr val="F3F7F5"/>
            </a:solidFill>
            <a:miter lim="400000"/>
          </a:ln>
        </p:spPr>
      </p:pic>
      <p:sp>
        <p:nvSpPr>
          <p:cNvPr id="270" name="ATLAS PEAK FIRE…"/>
          <p:cNvSpPr txBox="1"/>
          <p:nvPr/>
        </p:nvSpPr>
        <p:spPr>
          <a:xfrm>
            <a:off x="3276320" y="3606799"/>
            <a:ext cx="6452160" cy="161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1400">
                <a:solidFill>
                  <a:srgbClr val="FFFFFF"/>
                </a:solidFill>
                <a:latin typeface="Helvetica Neue"/>
                <a:ea typeface="Helvetica Neue"/>
                <a:cs typeface="Helvetica Neue"/>
                <a:sym typeface="Helvetica Neue"/>
              </a:defRPr>
            </a:pPr>
            <a:r>
              <a:t>ATLAS PEAK FIRE</a:t>
            </a:r>
          </a:p>
          <a:p>
            <a:pPr>
              <a:defRPr b="1" sz="1400">
                <a:solidFill>
                  <a:srgbClr val="FFFFFF"/>
                </a:solidFill>
                <a:latin typeface="Helvetica Neue"/>
                <a:ea typeface="Helvetica Neue"/>
                <a:cs typeface="Helvetica Neue"/>
                <a:sym typeface="Helvetica Neue"/>
              </a:defRPr>
            </a:pPr>
            <a:r>
              <a:t>DAMAGED WATERSHEDS FOR YEARS TO COME</a:t>
            </a:r>
          </a:p>
          <a:p>
            <a:pPr>
              <a:defRPr b="1" sz="1400">
                <a:solidFill>
                  <a:srgbClr val="FFFFFF"/>
                </a:solidFill>
                <a:latin typeface="Helvetica Neue"/>
                <a:ea typeface="Helvetica Neue"/>
                <a:cs typeface="Helvetica Neue"/>
                <a:sym typeface="Helvetica Neue"/>
              </a:defRPr>
            </a:pPr>
            <a:r>
              <a:t>LOSS OF GROUNDWATER PERCULATION AND INCREASED RUNOFF</a:t>
            </a:r>
          </a:p>
          <a:p>
            <a:pPr>
              <a:defRPr b="1" sz="1400">
                <a:solidFill>
                  <a:srgbClr val="FFFFFF"/>
                </a:solidFill>
                <a:latin typeface="Helvetica Neue"/>
                <a:ea typeface="Helvetica Neue"/>
                <a:cs typeface="Helvetica Neue"/>
                <a:sym typeface="Helvetica Neue"/>
              </a:defRPr>
            </a:pPr>
          </a:p>
          <a:p>
            <a:pPr>
              <a:defRPr b="1" sz="1400">
                <a:solidFill>
                  <a:srgbClr val="FFFFFF"/>
                </a:solidFill>
                <a:latin typeface="Helvetica Neue"/>
                <a:ea typeface="Helvetica Neue"/>
                <a:cs typeface="Helvetica Neue"/>
                <a:sym typeface="Helvetica Neue"/>
              </a:defRPr>
            </a:pPr>
            <a:r>
              <a:t>CUMULATIVE IMPACTS TO WATERSHEDS FROM DEFORESTATION, FIRE, </a:t>
            </a:r>
          </a:p>
          <a:p>
            <a:pPr>
              <a:defRPr b="1" sz="1400">
                <a:solidFill>
                  <a:srgbClr val="FFFFFF"/>
                </a:solidFill>
                <a:latin typeface="Helvetica Neue"/>
                <a:ea typeface="Helvetica Neue"/>
                <a:cs typeface="Helvetica Neue"/>
                <a:sym typeface="Helvetica Neue"/>
              </a:defRPr>
            </a:pPr>
            <a:r>
              <a:t>GROUNDWATER </a:t>
            </a:r>
          </a:p>
          <a:p>
            <a:pPr>
              <a:defRPr b="1" sz="1400">
                <a:solidFill>
                  <a:srgbClr val="FFFFFF"/>
                </a:solidFill>
                <a:latin typeface="Helvetica Neue"/>
                <a:ea typeface="Helvetica Neue"/>
                <a:cs typeface="Helvetica Neue"/>
                <a:sym typeface="Helvetica Neue"/>
              </a:defRPr>
            </a:pPr>
            <a:r>
              <a:t>AND SURFACE WATER PUMPING</a:t>
            </a:r>
          </a:p>
        </p:txBody>
      </p:sp>
      <p:sp>
        <p:nvSpPr>
          <p:cNvPr id="271" name="2017"/>
          <p:cNvSpPr txBox="1"/>
          <p:nvPr/>
        </p:nvSpPr>
        <p:spPr>
          <a:xfrm>
            <a:off x="6014237" y="3166720"/>
            <a:ext cx="79217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400">
                <a:solidFill>
                  <a:srgbClr val="FFFFFF"/>
                </a:solidFill>
                <a:latin typeface="Helvetica Neue"/>
                <a:ea typeface="Helvetica Neue"/>
                <a:cs typeface="Helvetica Neue"/>
                <a:sym typeface="Helvetica Neue"/>
              </a:defRPr>
            </a:lvl1pPr>
          </a:lstStyle>
          <a:p>
            <a:pPr/>
            <a:r>
              <a:t>2017</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3" name="UNADJUSTEDNONRAW_thumb_8cf.jpg" descr="UNADJUSTEDNONRAW_thumb_8cf.jpg"/>
          <p:cNvPicPr>
            <a:picLocks noChangeAspect="1"/>
          </p:cNvPicPr>
          <p:nvPr>
            <p:ph type="pic" idx="21"/>
          </p:nvPr>
        </p:nvPicPr>
        <p:blipFill>
          <a:blip r:embed="rId2">
            <a:extLst/>
          </a:blip>
          <a:stretch>
            <a:fillRect/>
          </a:stretch>
        </p:blipFill>
        <p:spPr>
          <a:xfrm>
            <a:off x="6678517" y="892948"/>
            <a:ext cx="5829303" cy="7861303"/>
          </a:xfrm>
          <a:prstGeom prst="rect">
            <a:avLst/>
          </a:prstGeom>
        </p:spPr>
      </p:pic>
      <p:sp>
        <p:nvSpPr>
          <p:cNvPr id="274" name="Title"/>
          <p:cNvSpPr txBox="1"/>
          <p:nvPr>
            <p:ph type="title"/>
          </p:nvPr>
        </p:nvSpPr>
        <p:spPr>
          <a:prstGeom prst="rect">
            <a:avLst/>
          </a:prstGeom>
        </p:spPr>
        <p:txBody>
          <a:bodyPr/>
          <a:lstStyle/>
          <a:p>
            <a:pPr/>
          </a:p>
        </p:txBody>
      </p:sp>
      <p:sp>
        <p:nvSpPr>
          <p:cNvPr id="275" name="Napa River depleted due to water diversions and groundwater pumping"/>
          <p:cNvSpPr txBox="1"/>
          <p:nvPr>
            <p:ph type="body" sz="quarter" idx="1"/>
          </p:nvPr>
        </p:nvSpPr>
        <p:spPr>
          <a:prstGeom prst="rect">
            <a:avLst/>
          </a:prstGeom>
        </p:spPr>
        <p:txBody>
          <a:bodyPr/>
          <a:lstStyle>
            <a:lvl1pPr defTabSz="566673">
              <a:defRPr sz="2300"/>
            </a:lvl1pPr>
          </a:lstStyle>
          <a:p>
            <a:pPr/>
            <a:r>
              <a:t>Napa River depleted due to water diversions and groundwater pumping </a:t>
            </a:r>
          </a:p>
        </p:txBody>
      </p:sp>
      <p:pic>
        <p:nvPicPr>
          <p:cNvPr id="276" name="UNADJUSTEDNONRAW_thumb_8b9.jpg" descr="UNADJUSTEDNONRAW_thumb_8b9.jpg"/>
          <p:cNvPicPr>
            <a:picLocks noChangeAspect="1"/>
          </p:cNvPicPr>
          <p:nvPr/>
        </p:nvPicPr>
        <p:blipFill>
          <a:blip r:embed="rId3">
            <a:extLst/>
          </a:blip>
          <a:stretch>
            <a:fillRect/>
          </a:stretch>
        </p:blipFill>
        <p:spPr>
          <a:xfrm>
            <a:off x="374480" y="3670343"/>
            <a:ext cx="6096340" cy="4572257"/>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Image" descr="Image"/>
          <p:cNvPicPr>
            <a:picLocks noChangeAspect="1"/>
          </p:cNvPicPr>
          <p:nvPr>
            <p:ph type="pic" idx="21"/>
          </p:nvPr>
        </p:nvPicPr>
        <p:blipFill>
          <a:blip r:embed="rId2">
            <a:extLst/>
          </a:blip>
          <a:stretch>
            <a:fillRect/>
          </a:stretch>
        </p:blipFill>
        <p:spPr>
          <a:prstGeom prst="rect">
            <a:avLst/>
          </a:prstGeom>
        </p:spPr>
      </p:pic>
      <p:sp>
        <p:nvSpPr>
          <p:cNvPr id="279" name="Double-click to edit"/>
          <p:cNvSpPr txBox="1"/>
          <p:nvPr>
            <p:ph type="title"/>
          </p:nvPr>
        </p:nvSpPr>
        <p:spPr>
          <a:prstGeom prst="rect">
            <a:avLst/>
          </a:prstGeom>
        </p:spPr>
        <p:txBody>
          <a:bodyPr/>
          <a:lstStyle/>
          <a:p>
            <a:pPr/>
          </a:p>
        </p:txBody>
      </p:sp>
      <p:sp>
        <p:nvSpPr>
          <p:cNvPr id="280" name="Double-click to edit"/>
          <p:cNvSpPr txBox="1"/>
          <p:nvPr>
            <p:ph type="body" sz="quarter" idx="1"/>
          </p:nvPr>
        </p:nvSpPr>
        <p:spPr>
          <a:prstGeom prst="rect">
            <a:avLst/>
          </a:prstGeom>
        </p:spPr>
        <p:txBody>
          <a:bodyPr/>
          <a:lstStyle/>
          <a:p>
            <a:pPr/>
          </a:p>
        </p:txBody>
      </p:sp>
      <p:pic>
        <p:nvPicPr>
          <p:cNvPr id="281" name="Image" descr="Image"/>
          <p:cNvPicPr>
            <a:picLocks noChangeAspect="1"/>
          </p:cNvPicPr>
          <p:nvPr/>
        </p:nvPicPr>
        <p:blipFill>
          <a:blip r:embed="rId3">
            <a:extLst/>
          </a:blip>
          <a:stretch>
            <a:fillRect/>
          </a:stretch>
        </p:blipFill>
        <p:spPr>
          <a:xfrm>
            <a:off x="-323834" y="-718040"/>
            <a:ext cx="13386511" cy="10039884"/>
          </a:xfrm>
          <a:prstGeom prst="rect">
            <a:avLst/>
          </a:prstGeom>
          <a:ln w="12700">
            <a:miter lim="400000"/>
          </a:ln>
        </p:spPr>
      </p:pic>
      <p:sp>
        <p:nvSpPr>
          <p:cNvPr id="282" name="Hardening…"/>
          <p:cNvSpPr txBox="1"/>
          <p:nvPr/>
        </p:nvSpPr>
        <p:spPr>
          <a:xfrm>
            <a:off x="662582" y="-4759"/>
            <a:ext cx="2891236" cy="18256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defRPr>
            </a:pPr>
            <a:r>
              <a:t>Hardening</a:t>
            </a:r>
          </a:p>
          <a:p>
            <a:pPr>
              <a:defRPr>
                <a:solidFill>
                  <a:srgbClr val="FFFFFF"/>
                </a:solidFill>
              </a:defRPr>
            </a:pPr>
            <a:r>
              <a:t>Of the River</a:t>
            </a:r>
          </a:p>
          <a:p>
            <a:pPr>
              <a:defRPr>
                <a:solidFill>
                  <a:srgbClr val="FFFFFF"/>
                </a:solidFill>
              </a:defRPr>
            </a:pPr>
            <a:r>
              <a:t>Bank Fails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4" name="Image" descr="Image"/>
          <p:cNvPicPr>
            <a:picLocks noChangeAspect="1"/>
          </p:cNvPicPr>
          <p:nvPr>
            <p:ph type="pic" idx="21"/>
          </p:nvPr>
        </p:nvPicPr>
        <p:blipFill>
          <a:blip r:embed="rId2">
            <a:extLst/>
          </a:blip>
          <a:srcRect l="22238" t="0" r="22238" b="0"/>
          <a:stretch>
            <a:fillRect/>
          </a:stretch>
        </p:blipFill>
        <p:spPr>
          <a:xfrm>
            <a:off x="6805518" y="981848"/>
            <a:ext cx="5575303" cy="7531103"/>
          </a:xfrm>
          <a:prstGeom prst="rect">
            <a:avLst/>
          </a:prstGeom>
        </p:spPr>
      </p:pic>
      <p:sp>
        <p:nvSpPr>
          <p:cNvPr id="285" name="Double-click to edit"/>
          <p:cNvSpPr txBox="1"/>
          <p:nvPr>
            <p:ph type="title"/>
          </p:nvPr>
        </p:nvSpPr>
        <p:spPr>
          <a:prstGeom prst="rect">
            <a:avLst/>
          </a:prstGeom>
        </p:spPr>
        <p:txBody>
          <a:bodyPr/>
          <a:lstStyle/>
          <a:p>
            <a:pPr/>
          </a:p>
        </p:txBody>
      </p:sp>
      <p:sp>
        <p:nvSpPr>
          <p:cNvPr id="286" name="Double-click to edit"/>
          <p:cNvSpPr txBox="1"/>
          <p:nvPr>
            <p:ph type="body" sz="quarter" idx="1"/>
          </p:nvPr>
        </p:nvSpPr>
        <p:spPr>
          <a:prstGeom prst="rect">
            <a:avLst/>
          </a:prstGeom>
        </p:spPr>
        <p:txBody>
          <a:bodyPr/>
          <a:lstStyle/>
          <a:p>
            <a:pPr/>
          </a:p>
        </p:txBody>
      </p:sp>
      <p:pic>
        <p:nvPicPr>
          <p:cNvPr id="287" name="Image" descr="Image"/>
          <p:cNvPicPr>
            <a:picLocks noChangeAspect="1"/>
          </p:cNvPicPr>
          <p:nvPr/>
        </p:nvPicPr>
        <p:blipFill>
          <a:blip r:embed="rId3">
            <a:extLst/>
          </a:blip>
          <a:stretch>
            <a:fillRect/>
          </a:stretch>
        </p:blipFill>
        <p:spPr>
          <a:xfrm>
            <a:off x="-4041224" y="993841"/>
            <a:ext cx="10354558" cy="7765918"/>
          </a:xfrm>
          <a:prstGeom prst="rect">
            <a:avLst/>
          </a:prstGeom>
          <a:ln w="12700">
            <a:miter lim="400000"/>
          </a:ln>
        </p:spPr>
      </p:pic>
      <p:sp>
        <p:nvSpPr>
          <p:cNvPr id="288" name="Vernal Pools…"/>
          <p:cNvSpPr txBox="1"/>
          <p:nvPr/>
        </p:nvSpPr>
        <p:spPr>
          <a:xfrm>
            <a:off x="1408534" y="1168400"/>
            <a:ext cx="3024932" cy="1270000"/>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Vernal Pools</a:t>
            </a:r>
          </a:p>
          <a:p>
            <a:pPr/>
            <a:r>
              <a:t>Atlas Peak</a:t>
            </a:r>
          </a:p>
        </p:txBody>
      </p:sp>
      <p:sp>
        <p:nvSpPr>
          <p:cNvPr id="289" name="Precious"/>
          <p:cNvSpPr txBox="1"/>
          <p:nvPr/>
        </p:nvSpPr>
        <p:spPr>
          <a:xfrm>
            <a:off x="1870279" y="7423149"/>
            <a:ext cx="2101442" cy="6985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Precious</a:t>
            </a:r>
          </a:p>
        </p:txBody>
      </p:sp>
      <p:sp>
        <p:nvSpPr>
          <p:cNvPr id="290" name="Failure to Protect…"/>
          <p:cNvSpPr txBox="1"/>
          <p:nvPr/>
        </p:nvSpPr>
        <p:spPr>
          <a:xfrm>
            <a:off x="7613383" y="5372099"/>
            <a:ext cx="3289834" cy="10160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000"/>
            </a:pPr>
            <a:r>
              <a:t>Failure to Protect</a:t>
            </a:r>
          </a:p>
          <a:p>
            <a:pPr>
              <a:defRPr sz="3000"/>
            </a:pPr>
            <a:r>
              <a:t>Vernal Pools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2" name="Image" descr="Image"/>
          <p:cNvPicPr>
            <a:picLocks noChangeAspect="1"/>
          </p:cNvPicPr>
          <p:nvPr>
            <p:ph type="pic" idx="21"/>
          </p:nvPr>
        </p:nvPicPr>
        <p:blipFill>
          <a:blip r:embed="rId2">
            <a:extLst/>
          </a:blip>
          <a:stretch>
            <a:fillRect/>
          </a:stretch>
        </p:blipFill>
        <p:spPr>
          <a:prstGeom prst="rect">
            <a:avLst/>
          </a:prstGeom>
        </p:spPr>
      </p:pic>
      <p:sp>
        <p:nvSpPr>
          <p:cNvPr id="293" name="Title"/>
          <p:cNvSpPr txBox="1"/>
          <p:nvPr>
            <p:ph type="title"/>
          </p:nvPr>
        </p:nvSpPr>
        <p:spPr>
          <a:prstGeom prst="rect">
            <a:avLst/>
          </a:prstGeom>
        </p:spPr>
        <p:txBody>
          <a:bodyPr/>
          <a:lstStyle/>
          <a:p>
            <a:pPr/>
          </a:p>
        </p:txBody>
      </p:sp>
      <p:sp>
        <p:nvSpPr>
          <p:cNvPr id="294" name="Body"/>
          <p:cNvSpPr txBox="1"/>
          <p:nvPr>
            <p:ph type="body" sz="quarter" idx="1"/>
          </p:nvPr>
        </p:nvSpPr>
        <p:spPr>
          <a:prstGeom prst="rect">
            <a:avLst/>
          </a:prstGeom>
        </p:spPr>
        <p:txBody>
          <a:bodyPr/>
          <a:lstStyle/>
          <a:p>
            <a:pPr/>
          </a:p>
        </p:txBody>
      </p:sp>
      <p:pic>
        <p:nvPicPr>
          <p:cNvPr id="295" name="Syk3vhywS8qsxF5JMeyo2Q_thumb_f9e.jpg" descr="Syk3vhywS8qsxF5JMeyo2Q_thumb_f9e.jpg"/>
          <p:cNvPicPr>
            <a:picLocks noChangeAspect="1"/>
          </p:cNvPicPr>
          <p:nvPr/>
        </p:nvPicPr>
        <p:blipFill>
          <a:blip r:embed="rId3">
            <a:extLst/>
          </a:blip>
          <a:stretch>
            <a:fillRect/>
          </a:stretch>
        </p:blipFill>
        <p:spPr>
          <a:xfrm>
            <a:off x="-259548" y="-2759231"/>
            <a:ext cx="13523896" cy="18031864"/>
          </a:xfrm>
          <a:prstGeom prst="rect">
            <a:avLst/>
          </a:prstGeom>
          <a:ln w="12700">
            <a:miter lim="400000"/>
          </a:ln>
        </p:spPr>
      </p:pic>
      <p:sp>
        <p:nvSpPr>
          <p:cNvPr id="296" name="October 10, 2021…"/>
          <p:cNvSpPr txBox="1"/>
          <p:nvPr/>
        </p:nvSpPr>
        <p:spPr>
          <a:xfrm>
            <a:off x="205985" y="6553200"/>
            <a:ext cx="12567426" cy="25654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700">
                <a:solidFill>
                  <a:srgbClr val="FF0000"/>
                </a:solidFill>
                <a:latin typeface="Helvetica Light"/>
                <a:ea typeface="Helvetica Light"/>
                <a:cs typeface="Helvetica Light"/>
                <a:sym typeface="Helvetica Light"/>
              </a:defRPr>
            </a:pPr>
            <a:r>
              <a:t>October 10, 2021</a:t>
            </a:r>
          </a:p>
          <a:p>
            <a:pPr>
              <a:defRPr sz="2700">
                <a:solidFill>
                  <a:srgbClr val="FF0000"/>
                </a:solidFill>
                <a:latin typeface="Helvetica Light"/>
                <a:ea typeface="Helvetica Light"/>
                <a:cs typeface="Helvetica Light"/>
                <a:sym typeface="Helvetica Light"/>
              </a:defRPr>
            </a:pPr>
            <a:r>
              <a:t>Headwaters of the Napa River below Kimball Dam</a:t>
            </a:r>
          </a:p>
          <a:p>
            <a:pPr>
              <a:defRPr sz="2700">
                <a:solidFill>
                  <a:srgbClr val="FF0000"/>
                </a:solidFill>
                <a:latin typeface="Helvetica Light"/>
                <a:ea typeface="Helvetica Light"/>
                <a:cs typeface="Helvetica Light"/>
                <a:sym typeface="Helvetica Light"/>
              </a:defRPr>
            </a:pPr>
            <a:r>
              <a:t>DRY</a:t>
            </a:r>
          </a:p>
          <a:p>
            <a:pPr>
              <a:defRPr sz="2700">
                <a:solidFill>
                  <a:srgbClr val="FF0000"/>
                </a:solidFill>
                <a:latin typeface="Helvetica Light"/>
                <a:ea typeface="Helvetica Light"/>
                <a:cs typeface="Helvetica Light"/>
                <a:sym typeface="Helvetica Light"/>
              </a:defRPr>
            </a:pPr>
            <a:r>
              <a:t> yet there are required by-pass flows from Kimball Dam.</a:t>
            </a:r>
          </a:p>
          <a:p>
            <a:pPr>
              <a:defRPr sz="2700">
                <a:solidFill>
                  <a:srgbClr val="FF0000"/>
                </a:solidFill>
                <a:latin typeface="Helvetica Light"/>
                <a:ea typeface="Helvetica Light"/>
                <a:cs typeface="Helvetica Light"/>
                <a:sym typeface="Helvetica Light"/>
              </a:defRPr>
            </a:pPr>
            <a:r>
              <a:t>Two years in a row the River is dry here and locals said this was the first time last year seeing the River dry here.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Image" descr="Image"/>
          <p:cNvPicPr>
            <a:picLocks noChangeAspect="1"/>
          </p:cNvPicPr>
          <p:nvPr>
            <p:ph type="pic" idx="21"/>
          </p:nvPr>
        </p:nvPicPr>
        <p:blipFill>
          <a:blip r:embed="rId2">
            <a:extLst/>
          </a:blip>
          <a:stretch>
            <a:fillRect/>
          </a:stretch>
        </p:blipFill>
        <p:spPr>
          <a:prstGeom prst="rect">
            <a:avLst/>
          </a:prstGeom>
        </p:spPr>
      </p:pic>
      <p:sp>
        <p:nvSpPr>
          <p:cNvPr id="299" name="Title"/>
          <p:cNvSpPr txBox="1"/>
          <p:nvPr>
            <p:ph type="title"/>
          </p:nvPr>
        </p:nvSpPr>
        <p:spPr>
          <a:prstGeom prst="rect">
            <a:avLst/>
          </a:prstGeom>
        </p:spPr>
        <p:txBody>
          <a:bodyPr/>
          <a:lstStyle/>
          <a:p>
            <a:pPr/>
          </a:p>
        </p:txBody>
      </p:sp>
      <p:sp>
        <p:nvSpPr>
          <p:cNvPr id="300" name="Body"/>
          <p:cNvSpPr txBox="1"/>
          <p:nvPr>
            <p:ph type="body" sz="quarter" idx="1"/>
          </p:nvPr>
        </p:nvSpPr>
        <p:spPr>
          <a:prstGeom prst="rect">
            <a:avLst/>
          </a:prstGeom>
        </p:spPr>
        <p:txBody>
          <a:bodyPr/>
          <a:lstStyle/>
          <a:p>
            <a:pPr/>
          </a:p>
        </p:txBody>
      </p:sp>
      <p:pic>
        <p:nvPicPr>
          <p:cNvPr id="301" name="UNADJUSTEDNONRAW_thumb_f9c.jpg" descr="UNADJUSTEDNONRAW_thumb_f9c.jpg"/>
          <p:cNvPicPr>
            <a:picLocks noChangeAspect="1"/>
          </p:cNvPicPr>
          <p:nvPr/>
        </p:nvPicPr>
        <p:blipFill>
          <a:blip r:embed="rId3">
            <a:extLst/>
          </a:blip>
          <a:stretch>
            <a:fillRect/>
          </a:stretch>
        </p:blipFill>
        <p:spPr>
          <a:xfrm>
            <a:off x="-53514" y="-3915879"/>
            <a:ext cx="13189020" cy="17585358"/>
          </a:xfrm>
          <a:prstGeom prst="rect">
            <a:avLst/>
          </a:prstGeom>
          <a:ln w="12700">
            <a:miter lim="400000"/>
          </a:ln>
        </p:spPr>
      </p:pic>
      <p:sp>
        <p:nvSpPr>
          <p:cNvPr id="302" name="Coastal Conservancy Napa River Restoration site for California Freshwater Shrimp…"/>
          <p:cNvSpPr txBox="1"/>
          <p:nvPr/>
        </p:nvSpPr>
        <p:spPr>
          <a:xfrm>
            <a:off x="697241" y="3657600"/>
            <a:ext cx="11610315" cy="243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latin typeface="Helvetica Light"/>
                <a:ea typeface="Helvetica Light"/>
                <a:cs typeface="Helvetica Light"/>
                <a:sym typeface="Helvetica Light"/>
              </a:defRPr>
            </a:pPr>
            <a:r>
              <a:t>Coastal Conservancy Napa River restoration site for California Freshwater Shrimp</a:t>
            </a:r>
          </a:p>
          <a:p>
            <a:pPr>
              <a:defRPr>
                <a:solidFill>
                  <a:srgbClr val="FFFFFF"/>
                </a:solidFill>
                <a:latin typeface="Helvetica Light"/>
                <a:ea typeface="Helvetica Light"/>
                <a:cs typeface="Helvetica Light"/>
                <a:sym typeface="Helvetica Light"/>
              </a:defRPr>
            </a:pPr>
            <a:r>
              <a:t>Greenwood Bridge Napa River dry two years in a row</a:t>
            </a:r>
          </a:p>
          <a:p>
            <a:pPr>
              <a:defRPr>
                <a:solidFill>
                  <a:srgbClr val="FFFFFF"/>
                </a:solidFill>
                <a:latin typeface="Helvetica Light"/>
                <a:ea typeface="Helvetica Light"/>
                <a:cs typeface="Helvetica Light"/>
                <a:sym typeface="Helvetica Light"/>
              </a:defRPr>
            </a:pPr>
            <a:r>
              <a:t>October 10, 2021</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305" name="Title"/>
          <p:cNvSpPr txBox="1"/>
          <p:nvPr>
            <p:ph type="title"/>
          </p:nvPr>
        </p:nvSpPr>
        <p:spPr>
          <a:prstGeom prst="rect">
            <a:avLst/>
          </a:prstGeom>
        </p:spPr>
        <p:txBody>
          <a:bodyPr/>
          <a:lstStyle/>
          <a:p>
            <a:pPr/>
          </a:p>
        </p:txBody>
      </p:sp>
      <p:sp>
        <p:nvSpPr>
          <p:cNvPr id="306" name="Body"/>
          <p:cNvSpPr txBox="1"/>
          <p:nvPr>
            <p:ph type="body" sz="quarter" idx="1"/>
          </p:nvPr>
        </p:nvSpPr>
        <p:spPr>
          <a:prstGeom prst="rect">
            <a:avLst/>
          </a:prstGeom>
        </p:spPr>
        <p:txBody>
          <a:bodyPr/>
          <a:lstStyle/>
          <a:p>
            <a:pPr/>
          </a:p>
        </p:txBody>
      </p:sp>
      <p:pic>
        <p:nvPicPr>
          <p:cNvPr id="307" name="UNADJUSTEDNONRAW_thumb_dee.jpg" descr="UNADJUSTEDNONRAW_thumb_dee.jpg"/>
          <p:cNvPicPr>
            <a:picLocks noChangeAspect="1"/>
          </p:cNvPicPr>
          <p:nvPr/>
        </p:nvPicPr>
        <p:blipFill>
          <a:blip r:embed="rId3">
            <a:extLst/>
          </a:blip>
          <a:stretch>
            <a:fillRect/>
          </a:stretch>
        </p:blipFill>
        <p:spPr>
          <a:xfrm>
            <a:off x="18073" y="-3752035"/>
            <a:ext cx="12943255" cy="17257671"/>
          </a:xfrm>
          <a:prstGeom prst="rect">
            <a:avLst/>
          </a:prstGeom>
          <a:ln w="12700">
            <a:miter lim="400000"/>
          </a:ln>
        </p:spPr>
      </p:pic>
      <p:sp>
        <p:nvSpPr>
          <p:cNvPr id="308" name="Napa River May 2021stagnant pools"/>
          <p:cNvSpPr txBox="1"/>
          <p:nvPr/>
        </p:nvSpPr>
        <p:spPr>
          <a:xfrm>
            <a:off x="1452091" y="3652837"/>
            <a:ext cx="10100616" cy="24479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latin typeface="Helvetica Light"/>
                <a:ea typeface="Helvetica Light"/>
                <a:cs typeface="Helvetica Light"/>
                <a:sym typeface="Helvetica Light"/>
              </a:defRPr>
            </a:pPr>
            <a:r>
              <a:t>Napa River May 2021 stagnant pools;</a:t>
            </a:r>
          </a:p>
          <a:p>
            <a:pPr>
              <a:defRPr>
                <a:solidFill>
                  <a:srgbClr val="FFFFFF"/>
                </a:solidFill>
                <a:latin typeface="Helvetica Light"/>
                <a:ea typeface="Helvetica Light"/>
                <a:cs typeface="Helvetica Light"/>
                <a:sym typeface="Helvetica Light"/>
              </a:defRPr>
            </a:pPr>
            <a:r>
              <a:t>As flows decline, water quality plummets</a:t>
            </a:r>
          </a:p>
          <a:p>
            <a:pPr>
              <a:defRPr>
                <a:solidFill>
                  <a:srgbClr val="FFFFFF"/>
                </a:solidFill>
                <a:latin typeface="Helvetica Light"/>
                <a:ea typeface="Helvetica Light"/>
                <a:cs typeface="Helvetica Light"/>
                <a:sym typeface="Helvetica Light"/>
              </a:defRPr>
            </a:pPr>
            <a:r>
              <a:t>Harmful &amp;toxic freshwater algae blooms occur</a:t>
            </a:r>
          </a:p>
          <a:p>
            <a:pPr>
              <a:defRPr>
                <a:solidFill>
                  <a:srgbClr val="FFFFFF"/>
                </a:solidFill>
                <a:latin typeface="Helvetica Light"/>
                <a:ea typeface="Helvetica Light"/>
                <a:cs typeface="Helvetica Light"/>
                <a:sym typeface="Helvetica Light"/>
              </a:defRPr>
            </a:pPr>
            <a:r>
              <a:t>ICARE assists with tests and monitoring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0" name="Image" descr="Image"/>
          <p:cNvPicPr>
            <a:picLocks noChangeAspect="1"/>
          </p:cNvPicPr>
          <p:nvPr>
            <p:ph type="pic" idx="21"/>
          </p:nvPr>
        </p:nvPicPr>
        <p:blipFill>
          <a:blip r:embed="rId2">
            <a:extLst/>
          </a:blip>
          <a:stretch>
            <a:fillRect/>
          </a:stretch>
        </p:blipFill>
        <p:spPr>
          <a:prstGeom prst="rect">
            <a:avLst/>
          </a:prstGeom>
        </p:spPr>
      </p:pic>
      <p:sp>
        <p:nvSpPr>
          <p:cNvPr id="311" name="Title"/>
          <p:cNvSpPr txBox="1"/>
          <p:nvPr>
            <p:ph type="title"/>
          </p:nvPr>
        </p:nvSpPr>
        <p:spPr>
          <a:prstGeom prst="rect">
            <a:avLst/>
          </a:prstGeom>
        </p:spPr>
        <p:txBody>
          <a:bodyPr/>
          <a:lstStyle/>
          <a:p>
            <a:pPr/>
          </a:p>
        </p:txBody>
      </p:sp>
      <p:sp>
        <p:nvSpPr>
          <p:cNvPr id="312" name="Body"/>
          <p:cNvSpPr txBox="1"/>
          <p:nvPr>
            <p:ph type="body" sz="quarter" idx="1"/>
          </p:nvPr>
        </p:nvSpPr>
        <p:spPr>
          <a:prstGeom prst="rect">
            <a:avLst/>
          </a:prstGeom>
        </p:spPr>
        <p:txBody>
          <a:bodyPr/>
          <a:lstStyle/>
          <a:p>
            <a:pPr/>
          </a:p>
        </p:txBody>
      </p:sp>
      <p:pic>
        <p:nvPicPr>
          <p:cNvPr id="313" name="UNADJUSTEDNONRAW_thumb_fa2.jpg" descr="UNADJUSTEDNONRAW_thumb_fa2.jp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314" name="The Napa River is a groundwater dependent ecosystem. Larkmead Bridge &amp; where the River is surrounded by…"/>
          <p:cNvSpPr txBox="1"/>
          <p:nvPr/>
        </p:nvSpPr>
        <p:spPr>
          <a:xfrm>
            <a:off x="463475" y="7683499"/>
            <a:ext cx="12484249" cy="2032001"/>
          </a:xfrm>
          <a:prstGeom prst="rect">
            <a:avLst/>
          </a:prstGeom>
          <a:solidFill>
            <a:schemeClr val="accent2"/>
          </a:solidFill>
          <a:ln w="25400">
            <a:solidFill>
              <a:srgbClr val="1271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000">
                <a:solidFill>
                  <a:srgbClr val="FFFFFF"/>
                </a:solidFill>
              </a:defRPr>
            </a:pPr>
            <a:r>
              <a:t>The Napa River is a groundwater dependent ecosystem. Larkmead Bridge &amp; where the River is surrounded by</a:t>
            </a:r>
            <a:endParaRPr>
              <a:latin typeface="Helvetica Light"/>
              <a:ea typeface="Helvetica Light"/>
              <a:cs typeface="Helvetica Light"/>
              <a:sym typeface="Helvetica Light"/>
            </a:endParaRPr>
          </a:p>
          <a:p>
            <a:pPr>
              <a:defRPr sz="3000">
                <a:solidFill>
                  <a:srgbClr val="FFFFFF"/>
                </a:solidFill>
              </a:defRPr>
            </a:pPr>
            <a:r>
              <a:t>groundwater pumping. Notice the fast drying of this pool</a:t>
            </a:r>
            <a:endParaRPr>
              <a:latin typeface="Helvetica Light"/>
              <a:ea typeface="Helvetica Light"/>
              <a:cs typeface="Helvetica Light"/>
              <a:sym typeface="Helvetica Light"/>
            </a:endParaRPr>
          </a:p>
          <a:p>
            <a:pPr>
              <a:defRPr>
                <a:solidFill>
                  <a:srgbClr val="FFFFFF"/>
                </a:solidFill>
              </a:defRPr>
            </a:pPr>
            <a:r>
              <a:rPr sz="3000"/>
              <a:t>which is depicting groundwater levels dropping</a:t>
            </a:r>
            <a:r>
              <a: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lide Number"/>
          <p:cNvSpPr txBox="1"/>
          <p:nvPr>
            <p:ph type="sldNum" sz="quarter" idx="2"/>
          </p:nvPr>
        </p:nvSpPr>
        <p:spPr>
          <a:xfrm>
            <a:off x="6328884" y="9296400"/>
            <a:ext cx="340259"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7" name="Image" descr="Image"/>
          <p:cNvPicPr>
            <a:picLocks noChangeAspect="1"/>
          </p:cNvPicPr>
          <p:nvPr/>
        </p:nvPicPr>
        <p:blipFill>
          <a:blip r:embed="rId2">
            <a:extLst/>
          </a:blip>
          <a:stretch>
            <a:fillRect/>
          </a:stretch>
        </p:blipFill>
        <p:spPr>
          <a:xfrm>
            <a:off x="-558512" y="-304800"/>
            <a:ext cx="7536874" cy="9753600"/>
          </a:xfrm>
          <a:prstGeom prst="rect">
            <a:avLst/>
          </a:prstGeom>
          <a:ln w="12700">
            <a:miter lim="400000"/>
          </a:ln>
        </p:spPr>
      </p:pic>
      <p:pic>
        <p:nvPicPr>
          <p:cNvPr id="318" name="Image" descr="Image"/>
          <p:cNvPicPr>
            <a:picLocks noChangeAspect="1"/>
          </p:cNvPicPr>
          <p:nvPr/>
        </p:nvPicPr>
        <p:blipFill>
          <a:blip r:embed="rId3">
            <a:extLst/>
          </a:blip>
          <a:stretch>
            <a:fillRect/>
          </a:stretch>
        </p:blipFill>
        <p:spPr>
          <a:xfrm>
            <a:off x="5663430" y="-304800"/>
            <a:ext cx="7536873" cy="9753600"/>
          </a:xfrm>
          <a:prstGeom prst="rect">
            <a:avLst/>
          </a:prstGeom>
          <a:ln w="12700">
            <a:miter lim="400000"/>
          </a:ln>
        </p:spPr>
      </p:pic>
      <p:sp>
        <p:nvSpPr>
          <p:cNvPr id="319" name="Text"/>
          <p:cNvSpPr txBox="1"/>
          <p:nvPr/>
        </p:nvSpPr>
        <p:spPr>
          <a:xfrm>
            <a:off x="6648246" y="5984004"/>
            <a:ext cx="622708"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400">
                <a:solidFill>
                  <a:srgbClr val="FFFFFF"/>
                </a:solidFill>
                <a:latin typeface="Helvetica Neue"/>
                <a:ea typeface="Helvetica Neue"/>
                <a:cs typeface="Helvetica Neue"/>
                <a:sym typeface="Helvetica Neue"/>
              </a:defRPr>
            </a:lvl1pPr>
          </a:lstStyle>
          <a:p>
            <a:pPr/>
            <a:r>
              <a:t>      </a:t>
            </a:r>
          </a:p>
        </p:txBody>
      </p:sp>
      <p:sp>
        <p:nvSpPr>
          <p:cNvPr id="320" name="RECTOR CREEK BELOW THE DAM"/>
          <p:cNvSpPr txBox="1"/>
          <p:nvPr/>
        </p:nvSpPr>
        <p:spPr>
          <a:xfrm>
            <a:off x="6912089" y="4485035"/>
            <a:ext cx="4705122" cy="436397"/>
          </a:xfrm>
          <a:prstGeom prst="rect">
            <a:avLst/>
          </a:prstGeom>
          <a:solidFill>
            <a:srgbClr val="1DB100"/>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latin typeface="Helvetica Neue Medium"/>
                <a:ea typeface="Helvetica Neue Medium"/>
                <a:cs typeface="Helvetica Neue Medium"/>
                <a:sym typeface="Helvetica Neue Medium"/>
              </a:defRPr>
            </a:lvl1pPr>
          </a:lstStyle>
          <a:p>
            <a:pPr/>
            <a:r>
              <a:t>RECTOR CREEK BELOW THE DAM</a:t>
            </a:r>
          </a:p>
        </p:txBody>
      </p:sp>
      <p:sp>
        <p:nvSpPr>
          <p:cNvPr id="321" name="Rector Creek above the reservoir diversion"/>
          <p:cNvSpPr txBox="1"/>
          <p:nvPr/>
        </p:nvSpPr>
        <p:spPr>
          <a:xfrm>
            <a:off x="453963" y="5640387"/>
            <a:ext cx="5511925" cy="6826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defRPr>
            </a:pPr>
            <a:r>
              <a:rPr sz="2000"/>
              <a:t>Rector Creek above the reservoir diversion</a:t>
            </a:r>
            <a:r>
              <a:t>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3" name="Image" descr="Image"/>
          <p:cNvPicPr>
            <a:picLocks noChangeAspect="1"/>
          </p:cNvPicPr>
          <p:nvPr>
            <p:ph type="pic" idx="21"/>
          </p:nvPr>
        </p:nvPicPr>
        <p:blipFill>
          <a:blip r:embed="rId2">
            <a:extLst/>
          </a:blip>
          <a:srcRect l="0" t="4675" r="0" b="4545"/>
          <a:stretch>
            <a:fillRect/>
          </a:stretch>
        </p:blipFill>
        <p:spPr>
          <a:xfrm>
            <a:off x="1600200" y="635000"/>
            <a:ext cx="9779000" cy="5918200"/>
          </a:xfrm>
          <a:prstGeom prst="rect">
            <a:avLst/>
          </a:prstGeom>
        </p:spPr>
      </p:pic>
      <p:sp>
        <p:nvSpPr>
          <p:cNvPr id="324" name="Double-click to edit"/>
          <p:cNvSpPr txBox="1"/>
          <p:nvPr>
            <p:ph type="title"/>
          </p:nvPr>
        </p:nvSpPr>
        <p:spPr>
          <a:prstGeom prst="rect">
            <a:avLst/>
          </a:prstGeom>
        </p:spPr>
        <p:txBody>
          <a:bodyPr/>
          <a:lstStyle/>
          <a:p>
            <a:pPr/>
          </a:p>
        </p:txBody>
      </p:sp>
      <p:sp>
        <p:nvSpPr>
          <p:cNvPr id="325" name="Double-click to edit"/>
          <p:cNvSpPr txBox="1"/>
          <p:nvPr>
            <p:ph type="body" sz="quarter" idx="1"/>
          </p:nvPr>
        </p:nvSpPr>
        <p:spPr>
          <a:prstGeom prst="rect">
            <a:avLst/>
          </a:prstGeom>
        </p:spPr>
        <p:txBody>
          <a:bodyPr/>
          <a:lstStyle/>
          <a:p>
            <a:pPr/>
          </a:p>
        </p:txBody>
      </p:sp>
      <p:pic>
        <p:nvPicPr>
          <p:cNvPr id="326" name="BMI.pdf" descr="BMI.pdf"/>
          <p:cNvPicPr>
            <a:picLocks noChangeAspect="1"/>
          </p:cNvPicPr>
          <p:nvPr/>
        </p:nvPicPr>
        <p:blipFill>
          <a:blip r:embed="rId3">
            <a:extLst/>
          </a:blip>
          <a:stretch>
            <a:fillRect/>
          </a:stretch>
        </p:blipFill>
        <p:spPr>
          <a:xfrm>
            <a:off x="246815" y="-3290386"/>
            <a:ext cx="12622015" cy="16334372"/>
          </a:xfrm>
          <a:prstGeom prst="rect">
            <a:avLst/>
          </a:prstGeom>
          <a:ln w="12700">
            <a:miter lim="400000"/>
          </a:ln>
        </p:spPr>
      </p:pic>
      <p:sp>
        <p:nvSpPr>
          <p:cNvPr id="327" name="Collecting Aquatic Insects Since…"/>
          <p:cNvSpPr txBox="1"/>
          <p:nvPr/>
        </p:nvSpPr>
        <p:spPr>
          <a:xfrm>
            <a:off x="2376902" y="820737"/>
            <a:ext cx="7539795" cy="12541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defRPr>
            </a:pPr>
            <a:r>
              <a:t>Collecting Aquatic Insects Since</a:t>
            </a:r>
          </a:p>
          <a:p>
            <a:pPr>
              <a:defRPr>
                <a:solidFill>
                  <a:srgbClr val="FFFFFF"/>
                </a:solidFill>
              </a:defRPr>
            </a:pPr>
            <a:r>
              <a:t>2000</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9" name="Image" descr="Image"/>
          <p:cNvPicPr>
            <a:picLocks noChangeAspect="1"/>
          </p:cNvPicPr>
          <p:nvPr>
            <p:ph type="pic" idx="21"/>
          </p:nvPr>
        </p:nvPicPr>
        <p:blipFill>
          <a:blip r:embed="rId2">
            <a:extLst/>
          </a:blip>
          <a:srcRect l="0" t="4675" r="0" b="4545"/>
          <a:stretch>
            <a:fillRect/>
          </a:stretch>
        </p:blipFill>
        <p:spPr>
          <a:xfrm>
            <a:off x="1600200" y="635000"/>
            <a:ext cx="9779000" cy="5918200"/>
          </a:xfrm>
          <a:prstGeom prst="rect">
            <a:avLst/>
          </a:prstGeom>
        </p:spPr>
      </p:pic>
      <p:sp>
        <p:nvSpPr>
          <p:cNvPr id="330" name="Double-click to edit"/>
          <p:cNvSpPr txBox="1"/>
          <p:nvPr>
            <p:ph type="title"/>
          </p:nvPr>
        </p:nvSpPr>
        <p:spPr>
          <a:prstGeom prst="rect">
            <a:avLst/>
          </a:prstGeom>
        </p:spPr>
        <p:txBody>
          <a:bodyPr/>
          <a:lstStyle/>
          <a:p>
            <a:pPr/>
          </a:p>
        </p:txBody>
      </p:sp>
      <p:sp>
        <p:nvSpPr>
          <p:cNvPr id="331" name="Double-click to edit"/>
          <p:cNvSpPr txBox="1"/>
          <p:nvPr>
            <p:ph type="body" sz="quarter" idx="1"/>
          </p:nvPr>
        </p:nvSpPr>
        <p:spPr>
          <a:prstGeom prst="rect">
            <a:avLst/>
          </a:prstGeom>
        </p:spPr>
        <p:txBody>
          <a:bodyPr/>
          <a:lstStyle/>
          <a:p>
            <a:pPr/>
          </a:p>
        </p:txBody>
      </p:sp>
      <p:pic>
        <p:nvPicPr>
          <p:cNvPr id="332" name="Image" descr="Image"/>
          <p:cNvPicPr>
            <a:picLocks noChangeAspect="1"/>
          </p:cNvPicPr>
          <p:nvPr/>
        </p:nvPicPr>
        <p:blipFill>
          <a:blip r:embed="rId3">
            <a:extLst/>
          </a:blip>
          <a:stretch>
            <a:fillRect/>
          </a:stretch>
        </p:blipFill>
        <p:spPr>
          <a:xfrm>
            <a:off x="-2002565" y="-5152716"/>
            <a:ext cx="15044275" cy="20059032"/>
          </a:xfrm>
          <a:prstGeom prst="rect">
            <a:avLst/>
          </a:prstGeom>
          <a:ln w="12700">
            <a:miter lim="400000"/>
          </a:ln>
        </p:spPr>
      </p:pic>
      <p:sp>
        <p:nvSpPr>
          <p:cNvPr id="333" name="Snorkel Survey to Monitor…"/>
          <p:cNvSpPr txBox="1"/>
          <p:nvPr/>
        </p:nvSpPr>
        <p:spPr>
          <a:xfrm>
            <a:off x="5313068" y="501649"/>
            <a:ext cx="6171730" cy="18415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Snorkel Survey to Monitor</a:t>
            </a:r>
          </a:p>
          <a:p>
            <a:pPr/>
            <a:r>
              <a:t>The Health of Fish</a:t>
            </a:r>
          </a:p>
          <a:p>
            <a:pPr/>
            <a:r>
              <a:t>Since 2000</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5" name="Image" descr="Image"/>
          <p:cNvPicPr>
            <a:picLocks noChangeAspect="1"/>
          </p:cNvPicPr>
          <p:nvPr>
            <p:ph type="pic" idx="21"/>
          </p:nvPr>
        </p:nvPicPr>
        <p:blipFill>
          <a:blip r:embed="rId2">
            <a:extLst/>
          </a:blip>
          <a:stretch>
            <a:fillRect/>
          </a:stretch>
        </p:blipFill>
        <p:spPr>
          <a:prstGeom prst="rect">
            <a:avLst/>
          </a:prstGeom>
        </p:spPr>
      </p:pic>
      <p:sp>
        <p:nvSpPr>
          <p:cNvPr id="336" name="Title"/>
          <p:cNvSpPr txBox="1"/>
          <p:nvPr>
            <p:ph type="title"/>
          </p:nvPr>
        </p:nvSpPr>
        <p:spPr>
          <a:prstGeom prst="rect">
            <a:avLst/>
          </a:prstGeom>
        </p:spPr>
        <p:txBody>
          <a:bodyPr/>
          <a:lstStyle/>
          <a:p>
            <a:pPr/>
          </a:p>
        </p:txBody>
      </p:sp>
      <p:sp>
        <p:nvSpPr>
          <p:cNvPr id="337" name="Body"/>
          <p:cNvSpPr txBox="1"/>
          <p:nvPr>
            <p:ph type="body" sz="quarter" idx="1"/>
          </p:nvPr>
        </p:nvSpPr>
        <p:spPr>
          <a:prstGeom prst="rect">
            <a:avLst/>
          </a:prstGeom>
        </p:spPr>
        <p:txBody>
          <a:bodyPr/>
          <a:lstStyle/>
          <a:p>
            <a:pPr/>
          </a:p>
        </p:txBody>
      </p:sp>
      <p:pic>
        <p:nvPicPr>
          <p:cNvPr id="338" name="UNADJUSTEDNONRAW_thumb_d98.jpg" descr="UNADJUSTEDNONRAW_thumb_d98.jpg"/>
          <p:cNvPicPr>
            <a:picLocks noChangeAspect="1"/>
          </p:cNvPicPr>
          <p:nvPr/>
        </p:nvPicPr>
        <p:blipFill>
          <a:blip r:embed="rId3">
            <a:extLst/>
          </a:blip>
          <a:stretch>
            <a:fillRect/>
          </a:stretch>
        </p:blipFill>
        <p:spPr>
          <a:xfrm>
            <a:off x="-152400" y="393700"/>
            <a:ext cx="13004800" cy="9753600"/>
          </a:xfrm>
          <a:prstGeom prst="rect">
            <a:avLst/>
          </a:prstGeom>
          <a:ln w="12700">
            <a:miter lim="400000"/>
          </a:ln>
        </p:spPr>
      </p:pic>
      <p:sp>
        <p:nvSpPr>
          <p:cNvPr id="339" name="The Institute for Conservation Advocacy…"/>
          <p:cNvSpPr txBox="1"/>
          <p:nvPr/>
        </p:nvSpPr>
        <p:spPr>
          <a:xfrm>
            <a:off x="2841749" y="-865719"/>
            <a:ext cx="6051303" cy="29337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endParaRPr>
              <a:solidFill>
                <a:srgbClr val="FF0000"/>
              </a:solidFill>
              <a:latin typeface="Helvetica Light"/>
              <a:ea typeface="Helvetica Light"/>
              <a:cs typeface="Helvetica Light"/>
              <a:sym typeface="Helvetica Light"/>
            </a:endParaRPr>
          </a:p>
          <a:p>
            <a:pPr/>
            <a:endParaRPr>
              <a:solidFill>
                <a:srgbClr val="FF0000"/>
              </a:solidFill>
              <a:latin typeface="Helvetica Light"/>
              <a:ea typeface="Helvetica Light"/>
              <a:cs typeface="Helvetica Light"/>
              <a:sym typeface="Helvetica Light"/>
            </a:endParaRPr>
          </a:p>
          <a:p>
            <a:pPr>
              <a:defRPr sz="2400"/>
            </a:pPr>
            <a:r>
              <a:t>The Institute for Conservation Advocacy</a:t>
            </a:r>
            <a:endParaRPr>
              <a:solidFill>
                <a:srgbClr val="FF0000"/>
              </a:solidFill>
              <a:latin typeface="Helvetica Light"/>
              <a:ea typeface="Helvetica Light"/>
              <a:cs typeface="Helvetica Light"/>
              <a:sym typeface="Helvetica Light"/>
            </a:endParaRPr>
          </a:p>
          <a:p>
            <a:pPr>
              <a:defRPr sz="2400"/>
            </a:pPr>
            <a:r>
              <a:t>Research and Education</a:t>
            </a:r>
            <a:endParaRPr>
              <a:solidFill>
                <a:srgbClr val="FF0000"/>
              </a:solidFill>
              <a:latin typeface="Helvetica Light"/>
              <a:ea typeface="Helvetica Light"/>
              <a:cs typeface="Helvetica Light"/>
              <a:sym typeface="Helvetica Light"/>
            </a:endParaRPr>
          </a:p>
          <a:p>
            <a:pPr>
              <a:defRPr sz="2400"/>
            </a:pPr>
            <a:r>
              <a:t>Studies the Napa River since 2004</a:t>
            </a:r>
            <a:endParaRPr>
              <a:solidFill>
                <a:srgbClr val="FF0000"/>
              </a:solidFill>
              <a:latin typeface="Helvetica Light"/>
              <a:ea typeface="Helvetica Light"/>
              <a:cs typeface="Helvetica Light"/>
              <a:sym typeface="Helvetica Light"/>
            </a:endParaRPr>
          </a:p>
          <a:p>
            <a:pPr/>
            <a:r>
              <a:t> </a:t>
            </a:r>
          </a:p>
        </p:txBody>
      </p:sp>
      <p:sp>
        <p:nvSpPr>
          <p:cNvPr id="340" name="In May 2021 we began a bio-assessment project…"/>
          <p:cNvSpPr txBox="1"/>
          <p:nvPr/>
        </p:nvSpPr>
        <p:spPr>
          <a:xfrm>
            <a:off x="557634" y="6496048"/>
            <a:ext cx="10619533" cy="11557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sz="2300"/>
            </a:pPr>
            <a:r>
              <a:t>In May 2021 we began a bio-assessment project</a:t>
            </a:r>
            <a:endParaRPr>
              <a:solidFill>
                <a:srgbClr val="FF0000"/>
              </a:solidFill>
              <a:latin typeface="Helvetica Light"/>
              <a:ea typeface="Helvetica Light"/>
              <a:cs typeface="Helvetica Light"/>
              <a:sym typeface="Helvetica Light"/>
            </a:endParaRPr>
          </a:p>
          <a:p>
            <a:pPr>
              <a:defRPr sz="2300"/>
            </a:pPr>
            <a:r>
              <a:t>collecting water, algae and aquatic insects in 28 </a:t>
            </a:r>
            <a:endParaRPr>
              <a:solidFill>
                <a:srgbClr val="FF0000"/>
              </a:solidFill>
              <a:latin typeface="Helvetica Light"/>
              <a:ea typeface="Helvetica Light"/>
              <a:cs typeface="Helvetica Light"/>
              <a:sym typeface="Helvetica Light"/>
            </a:endParaRPr>
          </a:p>
          <a:p>
            <a:pPr>
              <a:defRPr sz="2300"/>
            </a:pPr>
            <a:r>
              <a:t>streams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2"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343" name="Title"/>
          <p:cNvSpPr txBox="1"/>
          <p:nvPr>
            <p:ph type="title"/>
          </p:nvPr>
        </p:nvSpPr>
        <p:spPr>
          <a:prstGeom prst="rect">
            <a:avLst/>
          </a:prstGeom>
        </p:spPr>
        <p:txBody>
          <a:bodyPr/>
          <a:lstStyle/>
          <a:p>
            <a:pPr/>
          </a:p>
        </p:txBody>
      </p:sp>
      <p:sp>
        <p:nvSpPr>
          <p:cNvPr id="344" name="Body"/>
          <p:cNvSpPr txBox="1"/>
          <p:nvPr>
            <p:ph type="body" sz="quarter" idx="1"/>
          </p:nvPr>
        </p:nvSpPr>
        <p:spPr>
          <a:prstGeom prst="rect">
            <a:avLst/>
          </a:prstGeom>
        </p:spPr>
        <p:txBody>
          <a:bodyPr/>
          <a:lstStyle/>
          <a:p>
            <a:pPr/>
          </a:p>
        </p:txBody>
      </p:sp>
      <p:pic>
        <p:nvPicPr>
          <p:cNvPr id="345" name="Bankfull Napa River jpg.jpg" descr="Bankfull Napa River jpg.jpg"/>
          <p:cNvPicPr>
            <a:picLocks noChangeAspect="1"/>
          </p:cNvPicPr>
          <p:nvPr/>
        </p:nvPicPr>
        <p:blipFill>
          <a:blip r:embed="rId3">
            <a:extLst/>
          </a:blip>
          <a:stretch>
            <a:fillRect/>
          </a:stretch>
        </p:blipFill>
        <p:spPr>
          <a:xfrm>
            <a:off x="-406575" y="-182260"/>
            <a:ext cx="17382417" cy="9779453"/>
          </a:xfrm>
          <a:prstGeom prst="rect">
            <a:avLst/>
          </a:prstGeom>
          <a:ln w="12700">
            <a:miter lim="400000"/>
          </a:ln>
        </p:spPr>
      </p:pic>
      <p:sp>
        <p:nvSpPr>
          <p:cNvPr id="346" name="Napa River just above the tide…"/>
          <p:cNvSpPr txBox="1"/>
          <p:nvPr/>
        </p:nvSpPr>
        <p:spPr>
          <a:xfrm>
            <a:off x="1556659" y="6498166"/>
            <a:ext cx="6657214" cy="24638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0000"/>
                </a:solidFill>
                <a:latin typeface="Helvetica Light"/>
                <a:ea typeface="Helvetica Light"/>
                <a:cs typeface="Helvetica Light"/>
                <a:sym typeface="Helvetica Light"/>
              </a:defRPr>
            </a:pPr>
            <a:r>
              <a:t>Napa River just above the tide</a:t>
            </a:r>
          </a:p>
          <a:p>
            <a:pPr>
              <a:defRPr>
                <a:solidFill>
                  <a:srgbClr val="FF0000"/>
                </a:solidFill>
                <a:latin typeface="Helvetica Light"/>
                <a:ea typeface="Helvetica Light"/>
                <a:cs typeface="Helvetica Light"/>
                <a:sym typeface="Helvetica Light"/>
              </a:defRPr>
            </a:pPr>
            <a:r>
              <a:t>May 21 2021</a:t>
            </a:r>
          </a:p>
          <a:p>
            <a:pPr>
              <a:defRPr>
                <a:solidFill>
                  <a:srgbClr val="FF0000"/>
                </a:solidFill>
                <a:latin typeface="Helvetica Light"/>
                <a:ea typeface="Helvetica Light"/>
                <a:cs typeface="Helvetica Light"/>
                <a:sym typeface="Helvetica Light"/>
              </a:defRPr>
            </a:pPr>
            <a:r>
              <a:t>Very little flowing water</a:t>
            </a:r>
          </a:p>
          <a:p>
            <a:pPr>
              <a:defRPr>
                <a:solidFill>
                  <a:srgbClr val="FF0000"/>
                </a:solidFill>
                <a:latin typeface="Helvetica Light"/>
                <a:ea typeface="Helvetica Light"/>
                <a:cs typeface="Helvetica Light"/>
                <a:sym typeface="Helvetica Light"/>
              </a:defRPr>
            </a:pPr>
            <a:r>
              <a:t>Measuring bank full</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8"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349" name="Title"/>
          <p:cNvSpPr txBox="1"/>
          <p:nvPr>
            <p:ph type="title"/>
          </p:nvPr>
        </p:nvSpPr>
        <p:spPr>
          <a:prstGeom prst="rect">
            <a:avLst/>
          </a:prstGeom>
        </p:spPr>
        <p:txBody>
          <a:bodyPr/>
          <a:lstStyle/>
          <a:p>
            <a:pPr/>
          </a:p>
        </p:txBody>
      </p:sp>
      <p:sp>
        <p:nvSpPr>
          <p:cNvPr id="350" name="Body"/>
          <p:cNvSpPr txBox="1"/>
          <p:nvPr>
            <p:ph type="body" sz="quarter" idx="1"/>
          </p:nvPr>
        </p:nvSpPr>
        <p:spPr>
          <a:prstGeom prst="rect">
            <a:avLst/>
          </a:prstGeom>
        </p:spPr>
        <p:txBody>
          <a:bodyPr/>
          <a:lstStyle/>
          <a:p>
            <a:pPr/>
          </a:p>
        </p:txBody>
      </p:sp>
      <p:pic>
        <p:nvPicPr>
          <p:cNvPr id="351" name="Alyx.jpg" descr="Alyx.jpg"/>
          <p:cNvPicPr>
            <a:picLocks noChangeAspect="1"/>
          </p:cNvPicPr>
          <p:nvPr/>
        </p:nvPicPr>
        <p:blipFill>
          <a:blip r:embed="rId3">
            <a:extLst/>
          </a:blip>
          <a:srcRect l="1873" t="2444" r="12357" b="22998"/>
          <a:stretch>
            <a:fillRect/>
          </a:stretch>
        </p:blipFill>
        <p:spPr>
          <a:xfrm>
            <a:off x="69253" y="-1326292"/>
            <a:ext cx="12866098" cy="14912316"/>
          </a:xfrm>
          <a:prstGeom prst="rect">
            <a:avLst/>
          </a:prstGeom>
          <a:ln w="12700">
            <a:miter lim="400000"/>
          </a:ln>
        </p:spPr>
      </p:pic>
      <p:sp>
        <p:nvSpPr>
          <p:cNvPr id="352" name="Alyx Howell…"/>
          <p:cNvSpPr txBox="1"/>
          <p:nvPr/>
        </p:nvSpPr>
        <p:spPr>
          <a:xfrm>
            <a:off x="218401" y="4343399"/>
            <a:ext cx="5850093" cy="14478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0000"/>
                </a:solidFill>
                <a:latin typeface="Helvetica Light"/>
                <a:ea typeface="Helvetica Light"/>
                <a:cs typeface="Helvetica Light"/>
                <a:sym typeface="Helvetica Light"/>
              </a:defRPr>
            </a:pPr>
            <a:r>
              <a:rPr sz="2000"/>
              <a:t>ICARE’S BOARD MEMBER: </a:t>
            </a:r>
            <a:r>
              <a:rPr sz="2200"/>
              <a:t>Alyx Howell and</a:t>
            </a:r>
            <a:endParaRPr sz="2200"/>
          </a:p>
          <a:p>
            <a:pPr>
              <a:defRPr sz="2200">
                <a:solidFill>
                  <a:srgbClr val="FF0000"/>
                </a:solidFill>
                <a:latin typeface="Helvetica Light"/>
                <a:ea typeface="Helvetica Light"/>
                <a:cs typeface="Helvetica Light"/>
                <a:sym typeface="Helvetica Light"/>
              </a:defRPr>
            </a:pPr>
            <a:r>
              <a:t>Direct Wappo </a:t>
            </a:r>
            <a:r>
              <a:t>decendent,  one of 300 tribal </a:t>
            </a:r>
          </a:p>
          <a:p>
            <a:pPr>
              <a:defRPr sz="2200">
                <a:solidFill>
                  <a:srgbClr val="FF0000"/>
                </a:solidFill>
                <a:latin typeface="Helvetica Light"/>
                <a:ea typeface="Helvetica Light"/>
                <a:cs typeface="Helvetica Light"/>
                <a:sym typeface="Helvetica Light"/>
              </a:defRPr>
            </a:pPr>
            <a:r>
              <a:t>people alive today who provides, skills like guide and advisor about local Native culture.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4"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355" name="Title"/>
          <p:cNvSpPr txBox="1"/>
          <p:nvPr>
            <p:ph type="title"/>
          </p:nvPr>
        </p:nvSpPr>
        <p:spPr>
          <a:prstGeom prst="rect">
            <a:avLst/>
          </a:prstGeom>
        </p:spPr>
        <p:txBody>
          <a:bodyPr/>
          <a:lstStyle/>
          <a:p>
            <a:pPr/>
          </a:p>
        </p:txBody>
      </p:sp>
      <p:sp>
        <p:nvSpPr>
          <p:cNvPr id="356" name="Body"/>
          <p:cNvSpPr txBox="1"/>
          <p:nvPr>
            <p:ph type="body" sz="quarter" idx="1"/>
          </p:nvPr>
        </p:nvSpPr>
        <p:spPr>
          <a:prstGeom prst="rect">
            <a:avLst/>
          </a:prstGeom>
        </p:spPr>
        <p:txBody>
          <a:bodyPr/>
          <a:lstStyle/>
          <a:p>
            <a:pPr/>
          </a:p>
        </p:txBody>
      </p:sp>
      <p:pic>
        <p:nvPicPr>
          <p:cNvPr id="357" name="Shari:lead biologist PHAB.pdf" descr="Shari:lead biologist PHAB.pdf"/>
          <p:cNvPicPr>
            <a:picLocks noChangeAspect="1"/>
          </p:cNvPicPr>
          <p:nvPr/>
        </p:nvPicPr>
        <p:blipFill>
          <a:blip r:embed="rId3">
            <a:extLst/>
          </a:blip>
          <a:stretch>
            <a:fillRect/>
          </a:stretch>
        </p:blipFill>
        <p:spPr>
          <a:xfrm>
            <a:off x="-238879" y="-3830772"/>
            <a:ext cx="13457159" cy="17415145"/>
          </a:xfrm>
          <a:prstGeom prst="rect">
            <a:avLst/>
          </a:prstGeom>
          <a:ln w="12700">
            <a:miter lim="400000"/>
          </a:ln>
        </p:spPr>
      </p:pic>
      <p:sp>
        <p:nvSpPr>
          <p:cNvPr id="358" name="Bell Canyon Creek above the reservoir in…"/>
          <p:cNvSpPr txBox="1"/>
          <p:nvPr/>
        </p:nvSpPr>
        <p:spPr>
          <a:xfrm>
            <a:off x="2552526" y="120120"/>
            <a:ext cx="6612815" cy="20288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800">
                <a:solidFill>
                  <a:srgbClr val="FFFFFF"/>
                </a:solidFill>
                <a:latin typeface="Helvetica Light"/>
                <a:ea typeface="Helvetica Light"/>
                <a:cs typeface="Helvetica Light"/>
                <a:sym typeface="Helvetica Light"/>
              </a:defRPr>
            </a:pPr>
            <a:r>
              <a:t>Bell Canyon Creek above the reservoir in</a:t>
            </a:r>
          </a:p>
          <a:p>
            <a:pPr>
              <a:defRPr sz="2800">
                <a:solidFill>
                  <a:srgbClr val="FFFFFF"/>
                </a:solidFill>
                <a:latin typeface="Helvetica Light"/>
                <a:ea typeface="Helvetica Light"/>
                <a:cs typeface="Helvetica Light"/>
                <a:sym typeface="Helvetica Light"/>
              </a:defRPr>
            </a:pPr>
            <a:r>
              <a:t>the deep canyon with flows and no </a:t>
            </a:r>
          </a:p>
          <a:p>
            <a:pPr>
              <a:defRPr sz="2800">
                <a:solidFill>
                  <a:srgbClr val="FFFFFF"/>
                </a:solidFill>
                <a:latin typeface="Helvetica Light"/>
                <a:ea typeface="Helvetica Light"/>
                <a:cs typeface="Helvetica Light"/>
                <a:sym typeface="Helvetica Light"/>
              </a:defRPr>
            </a:pPr>
            <a:r>
              <a:t>diversions</a:t>
            </a:r>
          </a:p>
          <a:p>
            <a:pPr>
              <a:defRPr sz="2200">
                <a:solidFill>
                  <a:srgbClr val="FFFFFF"/>
                </a:solidFill>
                <a:latin typeface="Helvetica Light"/>
                <a:ea typeface="Helvetica Light"/>
                <a:cs typeface="Helvetica Light"/>
                <a:sym typeface="Helvetica Light"/>
              </a:defRPr>
            </a:pPr>
            <a:r>
              <a:t>(some fire impacts)</a:t>
            </a:r>
          </a:p>
          <a:p>
            <a:pPr>
              <a:defRPr sz="1900">
                <a:solidFill>
                  <a:srgbClr val="FFFFFF"/>
                </a:solidFill>
                <a:latin typeface="Helvetica Light"/>
                <a:ea typeface="Helvetica Light"/>
                <a:cs typeface="Helvetica Light"/>
                <a:sym typeface="Helvetica Light"/>
              </a:defRPr>
            </a:pPr>
            <a:r>
              <a:t>preparing to survey gradient of the stream</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0" name="Image" descr="Image"/>
          <p:cNvPicPr>
            <a:picLocks noChangeAspect="1"/>
          </p:cNvPicPr>
          <p:nvPr>
            <p:ph type="pic" idx="21"/>
          </p:nvPr>
        </p:nvPicPr>
        <p:blipFill>
          <a:blip r:embed="rId2">
            <a:extLst/>
          </a:blip>
          <a:srcRect l="0" t="4675" r="0" b="4541"/>
          <a:stretch>
            <a:fillRect/>
          </a:stretch>
        </p:blipFill>
        <p:spPr>
          <a:xfrm>
            <a:off x="1600200" y="634998"/>
            <a:ext cx="9779000" cy="5918206"/>
          </a:xfrm>
          <a:prstGeom prst="rect">
            <a:avLst/>
          </a:prstGeom>
        </p:spPr>
      </p:pic>
      <p:sp>
        <p:nvSpPr>
          <p:cNvPr id="361" name="Title"/>
          <p:cNvSpPr txBox="1"/>
          <p:nvPr>
            <p:ph type="title"/>
          </p:nvPr>
        </p:nvSpPr>
        <p:spPr>
          <a:prstGeom prst="rect">
            <a:avLst/>
          </a:prstGeom>
        </p:spPr>
        <p:txBody>
          <a:bodyPr/>
          <a:lstStyle/>
          <a:p>
            <a:pPr/>
          </a:p>
        </p:txBody>
      </p:sp>
      <p:sp>
        <p:nvSpPr>
          <p:cNvPr id="362" name="Body"/>
          <p:cNvSpPr txBox="1"/>
          <p:nvPr>
            <p:ph type="body" sz="quarter" idx="1"/>
          </p:nvPr>
        </p:nvSpPr>
        <p:spPr>
          <a:prstGeom prst="rect">
            <a:avLst/>
          </a:prstGeom>
        </p:spPr>
        <p:txBody>
          <a:bodyPr/>
          <a:lstStyle/>
          <a:p>
            <a:pPr/>
          </a:p>
        </p:txBody>
      </p:sp>
      <p:pic>
        <p:nvPicPr>
          <p:cNvPr id="363" name="Ca. Freshwater Shrimp. jpeg.pdf" descr="Ca. Freshwater Shrimp. jpeg.pdf"/>
          <p:cNvPicPr>
            <a:picLocks noChangeAspect="1"/>
          </p:cNvPicPr>
          <p:nvPr/>
        </p:nvPicPr>
        <p:blipFill>
          <a:blip r:embed="rId3">
            <a:extLst/>
          </a:blip>
          <a:stretch>
            <a:fillRect/>
          </a:stretch>
        </p:blipFill>
        <p:spPr>
          <a:xfrm>
            <a:off x="-1773042" y="-5816156"/>
            <a:ext cx="16525483" cy="21385912"/>
          </a:xfrm>
          <a:prstGeom prst="rect">
            <a:avLst/>
          </a:prstGeom>
          <a:ln w="12700">
            <a:miter lim="400000"/>
          </a:ln>
        </p:spPr>
      </p:pic>
      <p:sp>
        <p:nvSpPr>
          <p:cNvPr id="364" name="Huichica Creek…"/>
          <p:cNvSpPr txBox="1"/>
          <p:nvPr/>
        </p:nvSpPr>
        <p:spPr>
          <a:xfrm>
            <a:off x="3236198" y="3949698"/>
            <a:ext cx="6532398" cy="185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latin typeface="Helvetica Light"/>
                <a:ea typeface="Helvetica Light"/>
                <a:cs typeface="Helvetica Light"/>
                <a:sym typeface="Helvetica Light"/>
              </a:defRPr>
            </a:pPr>
            <a:r>
              <a:t>Huichica Creek</a:t>
            </a:r>
          </a:p>
          <a:p>
            <a:pPr>
              <a:defRPr>
                <a:solidFill>
                  <a:srgbClr val="FFFFFF"/>
                </a:solidFill>
                <a:latin typeface="Helvetica Light"/>
                <a:ea typeface="Helvetica Light"/>
                <a:cs typeface="Helvetica Light"/>
                <a:sym typeface="Helvetica Light"/>
              </a:defRPr>
            </a:pPr>
            <a:r>
              <a:t>California Fresh Water Shrimp</a:t>
            </a:r>
          </a:p>
          <a:p>
            <a:pPr>
              <a:defRPr>
                <a:solidFill>
                  <a:srgbClr val="FFFFFF"/>
                </a:solidFill>
                <a:latin typeface="Helvetica Light"/>
                <a:ea typeface="Helvetica Light"/>
                <a:cs typeface="Helvetica Light"/>
                <a:sym typeface="Helvetica Light"/>
              </a:defRPr>
            </a:pPr>
            <a:r>
              <a:t>May18, 2021</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366" name="Image" descr="Image"/>
          <p:cNvPicPr>
            <a:picLocks noChangeAspect="1"/>
          </p:cNvPicPr>
          <p:nvPr>
            <p:ph type="pic" idx="21"/>
          </p:nvPr>
        </p:nvPicPr>
        <p:blipFill>
          <a:blip r:embed="rId2">
            <a:extLst/>
          </a:blip>
          <a:stretch>
            <a:fillRect/>
          </a:stretch>
        </p:blipFill>
        <p:spPr>
          <a:xfrm>
            <a:off x="-1660756" y="-63500"/>
            <a:ext cx="16326312" cy="9880600"/>
          </a:xfrm>
          <a:prstGeom prst="rect">
            <a:avLst/>
          </a:prstGeom>
        </p:spPr>
      </p:pic>
      <p:sp>
        <p:nvSpPr>
          <p:cNvPr id="367" name="Title"/>
          <p:cNvSpPr txBox="1"/>
          <p:nvPr>
            <p:ph type="title"/>
          </p:nvPr>
        </p:nvSpPr>
        <p:spPr>
          <a:prstGeom prst="rect">
            <a:avLst/>
          </a:prstGeom>
        </p:spPr>
        <p:txBody>
          <a:bodyPr/>
          <a:lstStyle/>
          <a:p>
            <a:pPr/>
          </a:p>
        </p:txBody>
      </p:sp>
      <p:sp>
        <p:nvSpPr>
          <p:cNvPr id="368" name="Body"/>
          <p:cNvSpPr txBox="1"/>
          <p:nvPr>
            <p:ph type="body" sz="quarter" idx="1"/>
          </p:nvPr>
        </p:nvSpPr>
        <p:spPr>
          <a:xfrm>
            <a:off x="1270000" y="8191499"/>
            <a:ext cx="10464800" cy="1536258"/>
          </a:xfrm>
          <a:prstGeom prst="rect">
            <a:avLst/>
          </a:prstGeom>
        </p:spPr>
        <p:txBody>
          <a:bodyPr/>
          <a:lstStyle/>
          <a:p>
            <a:pPr/>
          </a:p>
        </p:txBody>
      </p:sp>
      <p:sp>
        <p:nvSpPr>
          <p:cNvPr id="369" name="The Napa River Watershed…"/>
          <p:cNvSpPr txBox="1"/>
          <p:nvPr/>
        </p:nvSpPr>
        <p:spPr>
          <a:xfrm>
            <a:off x="-277776" y="-7181849"/>
            <a:ext cx="13382551" cy="18097501"/>
          </a:xfrm>
          <a:prstGeom prst="rect">
            <a:avLst/>
          </a:prstGeom>
          <a:solidFill>
            <a:schemeClr val="accent3"/>
          </a:solidFill>
          <a:ln w="38100">
            <a:solidFill>
              <a:srgbClr val="FFFFFF"/>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a:solidFill>
                  <a:srgbClr val="FFFFFF"/>
                </a:solidFill>
                <a:latin typeface="Helvetica Light"/>
                <a:ea typeface="Helvetica Light"/>
                <a:cs typeface="Helvetica Light"/>
                <a:sym typeface="Helvetica Light"/>
              </a:defRPr>
            </a:pPr>
          </a:p>
          <a:p>
            <a:pPr>
              <a:defRPr sz="1800">
                <a:solidFill>
                  <a:srgbClr val="FFFFFF"/>
                </a:solidFill>
                <a:latin typeface="Helvetica Light"/>
                <a:ea typeface="Helvetica Light"/>
                <a:cs typeface="Helvetica Light"/>
                <a:sym typeface="Helvetica Light"/>
              </a:defRPr>
            </a:pPr>
          </a:p>
          <a:p>
            <a:pPr>
              <a:defRPr sz="1800">
                <a:solidFill>
                  <a:srgbClr val="FFFFFF"/>
                </a:solidFill>
                <a:latin typeface="Helvetica Light"/>
                <a:ea typeface="Helvetica Light"/>
                <a:cs typeface="Helvetica Light"/>
                <a:sym typeface="Helvetica Light"/>
              </a:defRPr>
            </a:pPr>
          </a:p>
          <a:p>
            <a:pPr>
              <a:defRPr sz="1800">
                <a:solidFill>
                  <a:srgbClr val="FFFFFF"/>
                </a:solidFill>
                <a:latin typeface="Helvetica Light"/>
                <a:ea typeface="Helvetica Light"/>
                <a:cs typeface="Helvetica Light"/>
                <a:sym typeface="Helvetica Light"/>
              </a:defRPr>
            </a:pPr>
          </a:p>
          <a:p>
            <a:pPr>
              <a:defRPr sz="1800">
                <a:solidFill>
                  <a:srgbClr val="FFFFFF"/>
                </a:solidFill>
                <a:latin typeface="Helvetica Light"/>
                <a:ea typeface="Helvetica Light"/>
                <a:cs typeface="Helvetica Light"/>
                <a:sym typeface="Helvetica Light"/>
              </a:defRPr>
            </a:pPr>
          </a:p>
          <a:p>
            <a:pPr>
              <a:defRPr sz="3500">
                <a:solidFill>
                  <a:srgbClr val="FFFFFF"/>
                </a:solidFill>
                <a:latin typeface="Helvetica Light"/>
                <a:ea typeface="Helvetica Light"/>
                <a:cs typeface="Helvetica Light"/>
                <a:sym typeface="Helvetica Light"/>
              </a:defRPr>
            </a:pPr>
            <a:r>
              <a:t>The Napa River, The Lost River</a:t>
            </a:r>
          </a:p>
          <a:p>
            <a:pPr>
              <a:defRPr sz="3500">
                <a:solidFill>
                  <a:srgbClr val="FFFFFF"/>
                </a:solidFill>
                <a:latin typeface="Helvetica Light"/>
                <a:ea typeface="Helvetica Light"/>
                <a:cs typeface="Helvetica Light"/>
                <a:sym typeface="Helvetica Light"/>
              </a:defRPr>
            </a:pPr>
            <a:endParaRPr sz="2300"/>
          </a:p>
          <a:p>
            <a:pPr>
              <a:defRPr sz="2300">
                <a:solidFill>
                  <a:srgbClr val="FFFFFF"/>
                </a:solidFill>
                <a:latin typeface="Helvetica Light"/>
                <a:ea typeface="Helvetica Light"/>
                <a:cs typeface="Helvetica Light"/>
                <a:sym typeface="Helvetica Light"/>
              </a:defRPr>
            </a:pPr>
            <a:r>
              <a:t>THE PUBLIC CAN NOT FISH, SWIM OR RECREATE </a:t>
            </a:r>
          </a:p>
          <a:p>
            <a:pPr>
              <a:defRPr sz="23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Deforestation, over extraction of surface and groundwater for vineyards is depriving the River</a:t>
            </a:r>
          </a:p>
          <a:p>
            <a:pPr>
              <a:defRPr sz="2000">
                <a:solidFill>
                  <a:srgbClr val="FFFFFF"/>
                </a:solidFill>
                <a:latin typeface="Helvetica Light"/>
                <a:ea typeface="Helvetica Light"/>
                <a:cs typeface="Helvetica Light"/>
                <a:sym typeface="Helvetica Light"/>
              </a:defRPr>
            </a:pPr>
            <a:r>
              <a:t>Of water </a:t>
            </a:r>
            <a:r>
              <a:t>recharge.</a:t>
            </a:r>
          </a:p>
          <a:p>
            <a:pPr>
              <a:defRPr sz="20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Napa County continues to allow new groundwater wells for wineries </a:t>
            </a:r>
          </a:p>
          <a:p>
            <a:pPr>
              <a:defRPr sz="2000">
                <a:solidFill>
                  <a:srgbClr val="FFFFFF"/>
                </a:solidFill>
                <a:latin typeface="Helvetica Light"/>
                <a:ea typeface="Helvetica Light"/>
                <a:cs typeface="Helvetica Light"/>
                <a:sym typeface="Helvetica Light"/>
              </a:defRPr>
            </a:pPr>
            <a:r>
              <a:t>and vineyards, which are the main extractors of water </a:t>
            </a:r>
          </a:p>
          <a:p>
            <a:pPr>
              <a:defRPr sz="2000">
                <a:solidFill>
                  <a:srgbClr val="FFFFFF"/>
                </a:solidFill>
                <a:latin typeface="Helvetica Light"/>
                <a:ea typeface="Helvetica Light"/>
                <a:cs typeface="Helvetica Light"/>
                <a:sym typeface="Helvetica Light"/>
              </a:defRPr>
            </a:pPr>
            <a:r>
              <a:t>drying our streams and River.</a:t>
            </a:r>
          </a:p>
          <a:p>
            <a:pPr>
              <a:defRPr sz="20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Excessive extraction of water is killing all aquatic life </a:t>
            </a:r>
          </a:p>
          <a:p>
            <a:pPr>
              <a:defRPr sz="2000">
                <a:solidFill>
                  <a:srgbClr val="FFFFFF"/>
                </a:solidFill>
                <a:latin typeface="Helvetica Light"/>
                <a:ea typeface="Helvetica Light"/>
                <a:cs typeface="Helvetica Light"/>
                <a:sym typeface="Helvetica Light"/>
              </a:defRPr>
            </a:pPr>
            <a:r>
              <a:t>including threaten and endanger species like </a:t>
            </a:r>
          </a:p>
          <a:p>
            <a:pPr>
              <a:defRPr sz="2000">
                <a:solidFill>
                  <a:srgbClr val="FFFFFF"/>
                </a:solidFill>
                <a:latin typeface="Helvetica Light"/>
                <a:ea typeface="Helvetica Light"/>
                <a:cs typeface="Helvetica Light"/>
                <a:sym typeface="Helvetica Light"/>
              </a:defRPr>
            </a:pPr>
            <a:r>
              <a:t>Chinook salmon</a:t>
            </a:r>
          </a:p>
          <a:p>
            <a:pPr>
              <a:defRPr sz="2000">
                <a:solidFill>
                  <a:srgbClr val="FFFFFF"/>
                </a:solidFill>
                <a:latin typeface="Helvetica Light"/>
                <a:ea typeface="Helvetica Light"/>
                <a:cs typeface="Helvetica Light"/>
                <a:sym typeface="Helvetica Light"/>
              </a:defRPr>
            </a:pPr>
            <a:r>
              <a:t> steelhead</a:t>
            </a:r>
          </a:p>
          <a:p>
            <a:pPr>
              <a:defRPr sz="2000">
                <a:solidFill>
                  <a:srgbClr val="FFFFFF"/>
                </a:solidFill>
                <a:latin typeface="Helvetica Light"/>
                <a:ea typeface="Helvetica Light"/>
                <a:cs typeface="Helvetica Light"/>
                <a:sym typeface="Helvetica Light"/>
              </a:defRPr>
            </a:pPr>
            <a:r>
              <a:t>California Fresh Water Shrimp</a:t>
            </a:r>
          </a:p>
          <a:p>
            <a:pPr>
              <a:defRPr sz="2000">
                <a:solidFill>
                  <a:srgbClr val="FFFFFF"/>
                </a:solidFill>
                <a:latin typeface="Helvetica Light"/>
                <a:ea typeface="Helvetica Light"/>
                <a:cs typeface="Helvetica Light"/>
                <a:sym typeface="Helvetica Light"/>
              </a:defRPr>
            </a:pPr>
            <a:r>
              <a:t> Western Pond Turtles.</a:t>
            </a:r>
          </a:p>
          <a:p>
            <a:pPr>
              <a:defRPr sz="20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    Municipal reservoirs are at high risk of not being able to </a:t>
            </a:r>
          </a:p>
          <a:p>
            <a:pPr>
              <a:defRPr sz="2000">
                <a:solidFill>
                  <a:srgbClr val="FFFFFF"/>
                </a:solidFill>
                <a:latin typeface="Helvetica Light"/>
                <a:ea typeface="Helvetica Light"/>
                <a:cs typeface="Helvetica Light"/>
                <a:sym typeface="Helvetica Light"/>
              </a:defRPr>
            </a:pPr>
            <a:r>
              <a:t>provide potable water due to lack of fresh water flows</a:t>
            </a:r>
          </a:p>
          <a:p>
            <a:pPr>
              <a:defRPr sz="2000">
                <a:solidFill>
                  <a:srgbClr val="FFFFFF"/>
                </a:solidFill>
                <a:latin typeface="Helvetica Light"/>
                <a:ea typeface="Helvetica Light"/>
                <a:cs typeface="Helvetica Light"/>
                <a:sym typeface="Helvetica Light"/>
              </a:defRPr>
            </a:pPr>
            <a:r>
              <a:t>causing increased higher concentration of contaminants like nitrates</a:t>
            </a:r>
          </a:p>
          <a:p>
            <a:pPr>
              <a:defRPr sz="2000">
                <a:solidFill>
                  <a:srgbClr val="FFFFFF"/>
                </a:solidFill>
                <a:latin typeface="Helvetica Light"/>
                <a:ea typeface="Helvetica Light"/>
                <a:cs typeface="Helvetica Light"/>
                <a:sym typeface="Helvetica Light"/>
              </a:defRPr>
            </a:pPr>
            <a:r>
              <a:t>enriching  harmful and toxic algae blooms.</a:t>
            </a:r>
          </a:p>
          <a:p>
            <a:pPr>
              <a:defRPr sz="20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Wells all over the County are going dry.</a:t>
            </a:r>
          </a:p>
          <a:p>
            <a:pPr>
              <a:defRPr sz="2000">
                <a:solidFill>
                  <a:srgbClr val="FFFFFF"/>
                </a:solidFill>
                <a:latin typeface="Helvetica Light"/>
                <a:ea typeface="Helvetica Light"/>
                <a:cs typeface="Helvetica Light"/>
                <a:sym typeface="Helvetica Light"/>
              </a:defRPr>
            </a:pPr>
          </a:p>
          <a:p>
            <a:pPr>
              <a:defRPr sz="2000">
                <a:solidFill>
                  <a:srgbClr val="FFFFFF"/>
                </a:solidFill>
                <a:latin typeface="Helvetica Light"/>
                <a:ea typeface="Helvetica Light"/>
                <a:cs typeface="Helvetica Light"/>
                <a:sym typeface="Helvetica Light"/>
              </a:defRPr>
            </a:pPr>
            <a:r>
              <a:t>CLIMATE CHANGE EXACERBATES ALL OF THIS!</a:t>
            </a:r>
          </a:p>
          <a:p>
            <a:pPr>
              <a:defRPr sz="2300">
                <a:solidFill>
                  <a:srgbClr val="FFFFFF"/>
                </a:solidFill>
                <a:latin typeface="Helvetica Light"/>
                <a:ea typeface="Helvetica Light"/>
                <a:cs typeface="Helvetica Light"/>
                <a:sym typeface="Helvetica Light"/>
              </a:defRPr>
            </a:pPr>
            <a:r>
              <a:t>A MORATORIUM ON DEVELOPMENT IS NEEDED </a:t>
            </a:r>
          </a:p>
          <a:p>
            <a:pPr>
              <a:defRPr>
                <a:solidFill>
                  <a:srgbClr val="FFFFFF"/>
                </a:solidFill>
                <a:latin typeface="Helvetica Light"/>
                <a:ea typeface="Helvetica Light"/>
                <a:cs typeface="Helvetica Light"/>
                <a:sym typeface="Helvetica Light"/>
              </a:defRPr>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Double-click to edit"/>
          <p:cNvSpPr txBox="1"/>
          <p:nvPr>
            <p:ph type="title"/>
          </p:nvPr>
        </p:nvSpPr>
        <p:spPr>
          <a:prstGeom prst="rect">
            <a:avLst/>
          </a:prstGeom>
        </p:spPr>
        <p:txBody>
          <a:bodyPr/>
          <a:lstStyle/>
          <a:p>
            <a:pPr/>
          </a:p>
        </p:txBody>
      </p:sp>
      <p:sp>
        <p:nvSpPr>
          <p:cNvPr id="372" name="Double-click to edit"/>
          <p:cNvSpPr txBox="1"/>
          <p:nvPr>
            <p:ph type="body" idx="1"/>
          </p:nvPr>
        </p:nvSpPr>
        <p:spPr>
          <a:prstGeom prst="rect">
            <a:avLst/>
          </a:prstGeom>
        </p:spPr>
        <p:txBody>
          <a:bodyPr/>
          <a:lstStyle/>
          <a:p>
            <a:pPr/>
          </a:p>
        </p:txBody>
      </p:sp>
      <p:pic>
        <p:nvPicPr>
          <p:cNvPr id="373" name="IMG_0950.JPG" descr="IMG_09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374" name="Groundwater is interconnected to streams.Depleting groundwater depletes surface waters like streams, seeps, wetlands and lakes"/>
          <p:cNvSpPr txBox="1"/>
          <p:nvPr/>
        </p:nvSpPr>
        <p:spPr>
          <a:xfrm>
            <a:off x="388378" y="635000"/>
            <a:ext cx="12710644" cy="1854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latin typeface="Helvetica Light"/>
                <a:ea typeface="Helvetica Light"/>
                <a:cs typeface="Helvetica Light"/>
                <a:sym typeface="Helvetica Light"/>
              </a:defRPr>
            </a:lvl1pPr>
          </a:lstStyle>
          <a:p>
            <a:pPr/>
            <a:r>
              <a:t>Groundwater is interconnected to streams.Depleting groundwater depletes surface waters like streams, seeps, wetlands and lakes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6" name="Image" descr="Image"/>
          <p:cNvPicPr>
            <a:picLocks noChangeAspect="1"/>
          </p:cNvPicPr>
          <p:nvPr>
            <p:ph type="pic" idx="21"/>
          </p:nvPr>
        </p:nvPicPr>
        <p:blipFill>
          <a:blip r:embed="rId2">
            <a:extLst/>
          </a:blip>
          <a:stretch>
            <a:fillRect/>
          </a:stretch>
        </p:blipFill>
        <p:spPr>
          <a:prstGeom prst="rect">
            <a:avLst/>
          </a:prstGeom>
        </p:spPr>
      </p:pic>
      <p:sp>
        <p:nvSpPr>
          <p:cNvPr id="377" name="Title"/>
          <p:cNvSpPr txBox="1"/>
          <p:nvPr>
            <p:ph type="title"/>
          </p:nvPr>
        </p:nvSpPr>
        <p:spPr>
          <a:prstGeom prst="rect">
            <a:avLst/>
          </a:prstGeom>
        </p:spPr>
        <p:txBody>
          <a:bodyPr/>
          <a:lstStyle/>
          <a:p>
            <a:pPr/>
          </a:p>
        </p:txBody>
      </p:sp>
      <p:sp>
        <p:nvSpPr>
          <p:cNvPr id="378" name="Body"/>
          <p:cNvSpPr txBox="1"/>
          <p:nvPr>
            <p:ph type="body" sz="quarter" idx="1"/>
          </p:nvPr>
        </p:nvSpPr>
        <p:spPr>
          <a:prstGeom prst="rect">
            <a:avLst/>
          </a:prstGeom>
        </p:spPr>
        <p:txBody>
          <a:bodyPr/>
          <a:lstStyle/>
          <a:p>
            <a:pPr/>
          </a:p>
        </p:txBody>
      </p:sp>
      <p:pic>
        <p:nvPicPr>
          <p:cNvPr id="379" name="UNADJUSTEDNONRAW_thumb_fa9.jpg" descr="UNADJUSTEDNONRAW_thumb_fa9.jpg"/>
          <p:cNvPicPr>
            <a:picLocks noChangeAspect="1"/>
          </p:cNvPicPr>
          <p:nvPr/>
        </p:nvPicPr>
        <p:blipFill>
          <a:blip r:embed="rId3">
            <a:extLst/>
          </a:blip>
          <a:stretch>
            <a:fillRect/>
          </a:stretch>
        </p:blipFill>
        <p:spPr>
          <a:xfrm>
            <a:off x="-19977" y="-3802768"/>
            <a:ext cx="13019356" cy="17359136"/>
          </a:xfrm>
          <a:prstGeom prst="rect">
            <a:avLst/>
          </a:prstGeom>
          <a:ln w="12700">
            <a:miter lim="400000"/>
          </a:ln>
        </p:spPr>
      </p:pic>
      <p:sp>
        <p:nvSpPr>
          <p:cNvPr id="380" name="Mill Creek October 10, 2021 severe drought…"/>
          <p:cNvSpPr txBox="1"/>
          <p:nvPr/>
        </p:nvSpPr>
        <p:spPr>
          <a:xfrm>
            <a:off x="1888109" y="4986337"/>
            <a:ext cx="8356512" cy="1330326"/>
          </a:xfrm>
          <a:prstGeom prst="rect">
            <a:avLst/>
          </a:prstGeom>
          <a:gradFill>
            <a:gsLst>
              <a:gs pos="0">
                <a:schemeClr val="accent4">
                  <a:hueOff val="-193130"/>
                  <a:satOff val="50406"/>
                  <a:lumOff val="30124"/>
                </a:schemeClr>
              </a:gs>
              <a:gs pos="35000">
                <a:srgbClr val="C2BDFF"/>
              </a:gs>
              <a:gs pos="100000">
                <a:schemeClr val="accent4">
                  <a:hueOff val="-213956"/>
                  <a:satOff val="50406"/>
                  <a:lumOff val="43305"/>
                </a:schemeClr>
              </a:gs>
            </a:gsLst>
            <a:lin ang="16200000"/>
          </a:gradFill>
          <a:ln>
            <a:solidFill>
              <a:srgbClr val="5342C0"/>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700">
                <a:solidFill>
                  <a:srgbClr val="FF0000"/>
                </a:solidFill>
                <a:latin typeface="Helvetica Light"/>
                <a:ea typeface="Helvetica Light"/>
                <a:cs typeface="Helvetica Light"/>
                <a:sym typeface="Helvetica Light"/>
              </a:defRPr>
            </a:pPr>
            <a:r>
              <a:t>Mill Creek October 10, 2021 severe drought </a:t>
            </a:r>
          </a:p>
          <a:p>
            <a:pPr>
              <a:defRPr sz="2700">
                <a:solidFill>
                  <a:srgbClr val="FF0000"/>
                </a:solidFill>
                <a:latin typeface="Helvetica Light"/>
                <a:ea typeface="Helvetica Light"/>
                <a:cs typeface="Helvetica Light"/>
                <a:sym typeface="Helvetica Light"/>
              </a:defRPr>
            </a:pPr>
            <a:r>
              <a:t>conditions and there are flows in Mill Creek State Park</a:t>
            </a:r>
          </a:p>
          <a:p>
            <a:pPr>
              <a:defRPr sz="2700">
                <a:solidFill>
                  <a:srgbClr val="FF0000"/>
                </a:solidFill>
                <a:latin typeface="Helvetica Light"/>
                <a:ea typeface="Helvetica Light"/>
                <a:cs typeface="Helvetica Light"/>
                <a:sym typeface="Helvetica Light"/>
              </a:defRPr>
            </a:pPr>
            <a:r>
              <a:t>WHY? No water diversions.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2" name="Image" descr="Image"/>
          <p:cNvPicPr>
            <a:picLocks noChangeAspect="1"/>
          </p:cNvPicPr>
          <p:nvPr>
            <p:ph type="pic" idx="21"/>
          </p:nvPr>
        </p:nvPicPr>
        <p:blipFill>
          <a:blip r:embed="rId2">
            <a:extLst/>
          </a:blip>
          <a:srcRect l="0" t="10840" r="0" b="10840"/>
          <a:stretch>
            <a:fillRect/>
          </a:stretch>
        </p:blipFill>
        <p:spPr>
          <a:xfrm>
            <a:off x="-364067" y="4707466"/>
            <a:ext cx="9779001" cy="5918203"/>
          </a:xfrm>
          <a:prstGeom prst="rect">
            <a:avLst/>
          </a:prstGeom>
        </p:spPr>
      </p:pic>
      <p:sp>
        <p:nvSpPr>
          <p:cNvPr id="383" name="Title"/>
          <p:cNvSpPr txBox="1"/>
          <p:nvPr>
            <p:ph type="title"/>
          </p:nvPr>
        </p:nvSpPr>
        <p:spPr>
          <a:xfrm>
            <a:off x="3848100" y="-190056"/>
            <a:ext cx="10464800" cy="5492414"/>
          </a:xfrm>
          <a:prstGeom prst="rect">
            <a:avLst/>
          </a:prstGeom>
        </p:spPr>
        <p:txBody>
          <a:bodyPr/>
          <a:lstStyle/>
          <a:p>
            <a:pPr/>
          </a:p>
        </p:txBody>
      </p:sp>
      <p:pic>
        <p:nvPicPr>
          <p:cNvPr id="384" name="Image" descr="Image"/>
          <p:cNvPicPr>
            <a:picLocks noChangeAspect="1"/>
          </p:cNvPicPr>
          <p:nvPr/>
        </p:nvPicPr>
        <p:blipFill>
          <a:blip r:embed="rId3">
            <a:extLst/>
          </a:blip>
          <a:stretch>
            <a:fillRect/>
          </a:stretch>
        </p:blipFill>
        <p:spPr>
          <a:xfrm>
            <a:off x="-140561" y="-134641"/>
            <a:ext cx="7175443" cy="5381584"/>
          </a:xfrm>
          <a:prstGeom prst="rect">
            <a:avLst/>
          </a:prstGeom>
          <a:ln w="12700">
            <a:miter lim="400000"/>
          </a:ln>
        </p:spPr>
      </p:pic>
      <p:pic>
        <p:nvPicPr>
          <p:cNvPr id="385" name="Image" descr="Image"/>
          <p:cNvPicPr>
            <a:picLocks noChangeAspect="1"/>
          </p:cNvPicPr>
          <p:nvPr/>
        </p:nvPicPr>
        <p:blipFill>
          <a:blip r:embed="rId4">
            <a:extLst/>
          </a:blip>
          <a:stretch>
            <a:fillRect/>
          </a:stretch>
        </p:blipFill>
        <p:spPr>
          <a:xfrm>
            <a:off x="6220597" y="-4074"/>
            <a:ext cx="7190424" cy="5381586"/>
          </a:xfrm>
          <a:prstGeom prst="rect">
            <a:avLst/>
          </a:prstGeom>
          <a:ln w="12700">
            <a:miter lim="400000"/>
          </a:ln>
        </p:spPr>
      </p:pic>
      <p:pic>
        <p:nvPicPr>
          <p:cNvPr id="386" name="UNADJUSTEDNONRAW_thumb_4d5.jpg" descr="UNADJUSTEDNONRAW_thumb_4d5.jpg"/>
          <p:cNvPicPr>
            <a:picLocks noChangeAspect="1"/>
          </p:cNvPicPr>
          <p:nvPr/>
        </p:nvPicPr>
        <p:blipFill>
          <a:blip r:embed="rId5">
            <a:extLst/>
          </a:blip>
          <a:stretch>
            <a:fillRect/>
          </a:stretch>
        </p:blipFill>
        <p:spPr>
          <a:xfrm>
            <a:off x="7110924" y="5024580"/>
            <a:ext cx="6352006" cy="4764002"/>
          </a:xfrm>
          <a:prstGeom prst="rect">
            <a:avLst/>
          </a:prstGeom>
          <a:ln w="12700">
            <a:miter lim="400000"/>
          </a:ln>
        </p:spPr>
      </p:pic>
      <p:sp>
        <p:nvSpPr>
          <p:cNvPr id="387" name="The Public Trust Doctrine, since Justinian times protects in perpetuity, the…"/>
          <p:cNvSpPr txBox="1"/>
          <p:nvPr/>
        </p:nvSpPr>
        <p:spPr>
          <a:xfrm>
            <a:off x="579016" y="4381500"/>
            <a:ext cx="11846764" cy="9906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800">
                <a:solidFill>
                  <a:srgbClr val="FF0000"/>
                </a:solidFill>
                <a:latin typeface="Helvetica Light"/>
                <a:ea typeface="Helvetica Light"/>
                <a:cs typeface="Helvetica Light"/>
                <a:sym typeface="Helvetica Light"/>
              </a:defRPr>
            </a:pPr>
            <a:r>
              <a:t>The Public Trust Doctrine, since Justinian times protects in perpetuity, the </a:t>
            </a:r>
          </a:p>
          <a:p>
            <a:pPr>
              <a:defRPr sz="2800">
                <a:solidFill>
                  <a:srgbClr val="FF0000"/>
                </a:solidFill>
                <a:latin typeface="Helvetica Light"/>
                <a:ea typeface="Helvetica Light"/>
                <a:cs typeface="Helvetica Light"/>
                <a:sym typeface="Helvetica Light"/>
              </a:defRPr>
            </a:pPr>
            <a:r>
              <a:t>human right to fish swim and recreate.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Slide Number"/>
          <p:cNvSpPr txBox="1"/>
          <p:nvPr>
            <p:ph type="sldNum" sz="quarter" idx="2"/>
          </p:nvPr>
        </p:nvSpPr>
        <p:spPr>
          <a:xfrm>
            <a:off x="6328884" y="9296400"/>
            <a:ext cx="340259"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0" name="What does a lost River mean?…"/>
          <p:cNvSpPr txBox="1"/>
          <p:nvPr/>
        </p:nvSpPr>
        <p:spPr>
          <a:xfrm>
            <a:off x="740092" y="482512"/>
            <a:ext cx="11524616" cy="87885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5700">
                <a:solidFill>
                  <a:srgbClr val="FFFFFF"/>
                </a:solidFill>
                <a:latin typeface="Helvetica Neue"/>
                <a:ea typeface="Helvetica Neue"/>
                <a:cs typeface="Helvetica Neue"/>
                <a:sym typeface="Helvetica Neue"/>
              </a:defRPr>
            </a:pPr>
            <a:r>
              <a:t>What does a lost River mean?</a:t>
            </a:r>
          </a:p>
          <a:p>
            <a:pPr>
              <a:defRPr b="1" sz="3400">
                <a:solidFill>
                  <a:srgbClr val="FFFFFF"/>
                </a:solidFill>
                <a:latin typeface="Helvetica Neue"/>
                <a:ea typeface="Helvetica Neue"/>
                <a:cs typeface="Helvetica Neue"/>
                <a:sym typeface="Helvetica Neue"/>
              </a:defRPr>
            </a:pPr>
            <a:r>
              <a:t>No more water</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No access to the River</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Diminished surface and groundwater</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No water for wildlife, plants and fish</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No swimming, fishing and recreation</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WITH CLIMATE CHANGING A LOST RIVER MEANS NO </a:t>
            </a:r>
          </a:p>
          <a:p>
            <a:pPr>
              <a:defRPr b="1" sz="3400">
                <a:solidFill>
                  <a:srgbClr val="FFFFFF"/>
                </a:solidFill>
                <a:latin typeface="Helvetica Neue"/>
                <a:ea typeface="Helvetica Neue"/>
                <a:cs typeface="Helvetica Neue"/>
                <a:sym typeface="Helvetica Neue"/>
              </a:defRPr>
            </a:pPr>
            <a:r>
              <a:t>CLEAN FLOWING WATER FOR EVERY LIVING THING</a:t>
            </a:r>
          </a:p>
          <a:p>
            <a:pPr>
              <a:defRPr b="1" sz="3400">
                <a:solidFill>
                  <a:srgbClr val="FFFFFF"/>
                </a:solidFill>
                <a:latin typeface="Helvetica Neue"/>
                <a:ea typeface="Helvetica Neue"/>
                <a:cs typeface="Helvetica Neue"/>
                <a:sym typeface="Helvetica Neue"/>
              </a:defRPr>
            </a:pPr>
          </a:p>
          <a:p>
            <a:pPr>
              <a:defRPr b="1" sz="3400">
                <a:solidFill>
                  <a:srgbClr val="FFFFFF"/>
                </a:solidFill>
                <a:latin typeface="Helvetica Neue"/>
                <a:ea typeface="Helvetica Neue"/>
                <a:cs typeface="Helvetica Neue"/>
                <a:sym typeface="Helvetica Neue"/>
              </a:defRPr>
            </a:pPr>
            <a:r>
              <a:t>A TERRIBLE LOSS OF PUBLIC TRUST RESOURCES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noFill/>
      </p:bgPr>
    </p:bg>
    <p:spTree>
      <p:nvGrpSpPr>
        <p:cNvPr id="1" name=""/>
        <p:cNvGrpSpPr/>
        <p:nvPr/>
      </p:nvGrpSpPr>
      <p:grpSpPr>
        <a:xfrm>
          <a:off x="0" y="0"/>
          <a:ext cx="0" cy="0"/>
          <a:chOff x="0" y="0"/>
          <a:chExt cx="0" cy="0"/>
        </a:xfrm>
      </p:grpSpPr>
      <p:pic>
        <p:nvPicPr>
          <p:cNvPr id="392" name="Image" descr="Image"/>
          <p:cNvPicPr>
            <a:picLocks noChangeAspect="1"/>
          </p:cNvPicPr>
          <p:nvPr>
            <p:ph type="pic" idx="21"/>
          </p:nvPr>
        </p:nvPicPr>
        <p:blipFill>
          <a:blip r:embed="rId2">
            <a:alphaModFix amt="70342"/>
            <a:extLst/>
          </a:blip>
          <a:stretch>
            <a:fillRect/>
          </a:stretch>
        </p:blipFill>
        <p:spPr>
          <a:xfrm>
            <a:off x="-2607737" y="38396"/>
            <a:ext cx="15989571" cy="9676808"/>
          </a:xfrm>
          <a:prstGeom prst="rect">
            <a:avLst/>
          </a:prstGeom>
          <a:ln w="254000">
            <a:solidFill>
              <a:srgbClr val="00F900"/>
            </a:solidFill>
            <a:round/>
          </a:ln>
          <a:effectLst>
            <a:reflection blurRad="0" stA="100000" stPos="0" endA="0" endPos="40000" dist="0" dir="5400000" fadeDir="5400000" sx="100000" sy="-100000" kx="0" ky="0" algn="bl" rotWithShape="0"/>
          </a:effectLst>
        </p:spPr>
      </p:pic>
      <p:sp>
        <p:nvSpPr>
          <p:cNvPr id="393" name="Double-click to edit"/>
          <p:cNvSpPr txBox="1"/>
          <p:nvPr>
            <p:ph type="title"/>
          </p:nvPr>
        </p:nvSpPr>
        <p:spPr>
          <a:prstGeom prst="rect">
            <a:avLst/>
          </a:prstGeom>
        </p:spPr>
        <p:txBody>
          <a:bodyPr/>
          <a:lstStyle/>
          <a:p>
            <a:pPr/>
          </a:p>
        </p:txBody>
      </p:sp>
      <p:sp>
        <p:nvSpPr>
          <p:cNvPr id="394" name="Double-click to edit"/>
          <p:cNvSpPr txBox="1"/>
          <p:nvPr>
            <p:ph type="body" sz="quarter" idx="1"/>
          </p:nvPr>
        </p:nvSpPr>
        <p:spPr>
          <a:prstGeom prst="rect">
            <a:avLst/>
          </a:prstGeom>
        </p:spPr>
        <p:txBody>
          <a:bodyPr/>
          <a:lstStyle/>
          <a:p>
            <a:pPr/>
          </a:p>
        </p:txBody>
      </p:sp>
      <p:sp>
        <p:nvSpPr>
          <p:cNvPr id="395" name="WHAT CAN YOU DO TO REDUCE…"/>
          <p:cNvSpPr txBox="1"/>
          <p:nvPr/>
        </p:nvSpPr>
        <p:spPr>
          <a:xfrm>
            <a:off x="805662" y="355600"/>
            <a:ext cx="10936276" cy="1752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500"/>
            </a:pPr>
            <a:r>
              <a:t>WHAT CAN YOU DO TO REDUCE</a:t>
            </a:r>
          </a:p>
          <a:p>
            <a:pPr>
              <a:defRPr sz="5500"/>
            </a:pPr>
            <a:r>
              <a:t>CLIMATE CHANGE</a:t>
            </a:r>
          </a:p>
        </p:txBody>
      </p:sp>
      <p:sp>
        <p:nvSpPr>
          <p:cNvPr id="396" name="GO ELECTRIC…"/>
          <p:cNvSpPr txBox="1"/>
          <p:nvPr/>
        </p:nvSpPr>
        <p:spPr>
          <a:xfrm>
            <a:off x="1782229" y="2995612"/>
            <a:ext cx="8983142" cy="4606926"/>
          </a:xfrm>
          <a:prstGeom prst="rect">
            <a:avLst/>
          </a:prstGeom>
          <a:gradFill>
            <a:gsLst>
              <a:gs pos="0">
                <a:srgbClr val="AA0504"/>
              </a:gs>
              <a:gs pos="100000">
                <a:srgbClr val="F19C9C"/>
              </a:gs>
            </a:gsLst>
            <a:lin ang="16200000"/>
          </a:gradFill>
          <a:ln>
            <a:solidFill>
              <a:srgbClr val="971413"/>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GO ELECTRIC </a:t>
            </a:r>
          </a:p>
          <a:p>
            <a:pPr>
              <a:defRPr>
                <a:solidFill>
                  <a:srgbClr val="FFFFFF"/>
                </a:solidFill>
              </a:defRPr>
            </a:pPr>
            <a:r>
              <a:t>PROTECT NATURAL LANDSCAPES</a:t>
            </a:r>
          </a:p>
          <a:p>
            <a:pPr>
              <a:defRPr sz="3300">
                <a:solidFill>
                  <a:srgbClr val="FFFFFF"/>
                </a:solidFill>
              </a:defRPr>
            </a:pPr>
            <a:r>
              <a:t>REDUCE, REUSE, REPURPOSE, RECYCLE</a:t>
            </a:r>
          </a:p>
          <a:p>
            <a:pPr>
              <a:defRPr>
                <a:solidFill>
                  <a:srgbClr val="FFFFFF"/>
                </a:solidFill>
              </a:defRPr>
            </a:pPr>
            <a:r>
              <a:t>PURCHASE LOCAL FOOD</a:t>
            </a:r>
          </a:p>
          <a:p>
            <a:pPr>
              <a:defRPr>
                <a:solidFill>
                  <a:srgbClr val="FFFFFF"/>
                </a:solidFill>
              </a:defRPr>
            </a:pPr>
            <a:r>
              <a:t>VEGETARIANISM</a:t>
            </a:r>
          </a:p>
          <a:p>
            <a:pPr>
              <a:defRPr>
                <a:solidFill>
                  <a:srgbClr val="FFFFFF"/>
                </a:solidFill>
              </a:defRPr>
            </a:pPr>
            <a:r>
              <a:rPr sz="3000"/>
              <a:t>ELIMINATE PLASTIC</a:t>
            </a:r>
            <a:r>
              <a:t>-</a:t>
            </a:r>
            <a:r>
              <a:rPr sz="1500"/>
              <a:t>A PETROLEUM PRODUCT; MICRO-PLASTIC POLLUTION</a:t>
            </a:r>
          </a:p>
          <a:p>
            <a:pPr>
              <a:defRPr>
                <a:solidFill>
                  <a:srgbClr val="FFFFFF"/>
                </a:solidFill>
              </a:defRPr>
            </a:pPr>
            <a:r>
              <a:t>GET POLITICALLY INVOLVED</a:t>
            </a:r>
          </a:p>
          <a:p>
            <a:pPr>
              <a:defRPr>
                <a:solidFill>
                  <a:srgbClr val="FFFFFF"/>
                </a:solidFill>
              </a:defRPr>
            </a:pPr>
            <a:r>
              <a:t>COMPOSTING</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8" name="Image" descr="Image"/>
          <p:cNvPicPr>
            <a:picLocks noChangeAspect="1"/>
          </p:cNvPicPr>
          <p:nvPr>
            <p:ph type="pic" idx="21"/>
          </p:nvPr>
        </p:nvPicPr>
        <p:blipFill>
          <a:blip r:embed="rId2">
            <a:extLst/>
          </a:blip>
          <a:stretch>
            <a:fillRect/>
          </a:stretch>
        </p:blipFill>
        <p:spPr>
          <a:xfrm>
            <a:off x="-822758" y="50936"/>
            <a:ext cx="15948135" cy="9651728"/>
          </a:xfrm>
          <a:prstGeom prst="rect">
            <a:avLst/>
          </a:prstGeom>
        </p:spPr>
      </p:pic>
      <p:pic>
        <p:nvPicPr>
          <p:cNvPr id="399" name="Wildflowers abound.pdf" descr="Wildflowers abound.pdf"/>
          <p:cNvPicPr>
            <a:picLocks noChangeAspect="1"/>
          </p:cNvPicPr>
          <p:nvPr/>
        </p:nvPicPr>
        <p:blipFill>
          <a:blip r:embed="rId3">
            <a:extLst/>
          </a:blip>
          <a:stretch>
            <a:fillRect/>
          </a:stretch>
        </p:blipFill>
        <p:spPr>
          <a:xfrm>
            <a:off x="-1335531" y="-6188653"/>
            <a:ext cx="15948134" cy="20638763"/>
          </a:xfrm>
          <a:prstGeom prst="rect">
            <a:avLst/>
          </a:prstGeom>
          <a:ln w="12700">
            <a:miter lim="400000"/>
          </a:ln>
        </p:spPr>
      </p:pic>
      <p:sp>
        <p:nvSpPr>
          <p:cNvPr id="400" name="HEAR ME WHILE YOU CAN…"/>
          <p:cNvSpPr txBox="1"/>
          <p:nvPr/>
        </p:nvSpPr>
        <p:spPr>
          <a:xfrm>
            <a:off x="3431970" y="3956049"/>
            <a:ext cx="6140860" cy="1841501"/>
          </a:xfrm>
          <a:prstGeom prst="rect">
            <a:avLst/>
          </a:prstGeom>
          <a:solidFill>
            <a:srgbClr val="FFFFFF"/>
          </a:solidFill>
          <a:ln w="25400">
            <a:solidFill>
              <a:schemeClr val="accent1"/>
            </a:solidFill>
          </a:ln>
          <a:effectLst>
            <a:outerShdw sx="100000" sy="100000" kx="0" ky="0" algn="b" rotWithShape="0" blurRad="76200" dist="0" dir="18900000">
              <a:srgbClr val="000000">
                <a:alpha val="8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r>
              <a:t>HEAR ME WHILE YOU CAN</a:t>
            </a:r>
          </a:p>
          <a:p>
            <a:pPr>
              <a:defRPr sz="1500"/>
            </a:pPr>
            <a:r>
              <a:t>NATURE IS CRITICAL TO OUR SURVIVAL </a:t>
            </a:r>
          </a:p>
          <a:p>
            <a:pPr>
              <a:defRPr sz="1500"/>
            </a:pPr>
            <a:r>
              <a:t>IT’S VOICE MUST BE HEARD</a:t>
            </a:r>
          </a:p>
          <a:p>
            <a:pPr>
              <a:defRPr sz="1500"/>
            </a:pPr>
            <a:r>
              <a:t>HELP THE CREATOR OF ALL THINGS</a:t>
            </a:r>
          </a:p>
          <a:p>
            <a:pPr>
              <a:defRPr sz="1500"/>
            </a:pPr>
            <a:r>
              <a:t>LISTEN TO THE SOUNDS OF NATURE </a:t>
            </a:r>
          </a:p>
          <a:p>
            <a:pPr>
              <a:defRPr sz="1500"/>
            </a:pPr>
            <a:r>
              <a:t>HELP PROTECT IT FOR FUTURE GENERATIONS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Lucida Grande"/>
        <a:ea typeface="Lucida Grande"/>
        <a:cs typeface="Lucida Grand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Lucida Grande"/>
        <a:ea typeface="Lucida Grande"/>
        <a:cs typeface="Lucida Grand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000000"/>
            </a:solidFill>
            <a:effectLst/>
            <a:uFillTx/>
            <a:latin typeface="+mn-lt"/>
            <a:ea typeface="+mn-ea"/>
            <a:cs typeface="+mn-cs"/>
            <a:sym typeface="Lucida Grand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